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Playfair Display"/>
      <p:regular r:id="rId53"/>
      <p:bold r:id="rId54"/>
      <p:italic r:id="rId55"/>
      <p:boldItalic r:id="rId56"/>
    </p:embeddedFont>
    <p:embeddedFont>
      <p:font typeface="Asap"/>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Asap-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PlayfairDisplay-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PlayfairDisplay-italic.fntdata"/><Relationship Id="rId10" Type="http://schemas.openxmlformats.org/officeDocument/2006/relationships/slide" Target="slides/slide6.xml"/><Relationship Id="rId54" Type="http://schemas.openxmlformats.org/officeDocument/2006/relationships/font" Target="fonts/PlayfairDisplay-bold.fntdata"/><Relationship Id="rId13" Type="http://schemas.openxmlformats.org/officeDocument/2006/relationships/slide" Target="slides/slide9.xml"/><Relationship Id="rId57" Type="http://schemas.openxmlformats.org/officeDocument/2006/relationships/font" Target="fonts/Asap-regular.fntdata"/><Relationship Id="rId12" Type="http://schemas.openxmlformats.org/officeDocument/2006/relationships/slide" Target="slides/slide8.xml"/><Relationship Id="rId56" Type="http://schemas.openxmlformats.org/officeDocument/2006/relationships/font" Target="fonts/PlayfairDisplay-boldItalic.fntdata"/><Relationship Id="rId15" Type="http://schemas.openxmlformats.org/officeDocument/2006/relationships/slide" Target="slides/slide11.xml"/><Relationship Id="rId59" Type="http://schemas.openxmlformats.org/officeDocument/2006/relationships/font" Target="fonts/Asap-italic.fntdata"/><Relationship Id="rId14" Type="http://schemas.openxmlformats.org/officeDocument/2006/relationships/slide" Target="slides/slide10.xml"/><Relationship Id="rId58" Type="http://schemas.openxmlformats.org/officeDocument/2006/relationships/font" Target="fonts/Asap-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erm_theory_of_diseas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More and more we support product decisions on data. However, we are often victim to our own biases when interpreting data and when presenting it to others. </a:t>
            </a:r>
            <a:endParaRPr sz="1200">
              <a:solidFill>
                <a:schemeClr val="dk1"/>
              </a:solidFill>
              <a:highlight>
                <a:srgbClr val="FFFFFF"/>
              </a:highlight>
            </a:endParaRPr>
          </a:p>
          <a:p>
            <a:pPr indent="0" lvl="0" marL="0" rtl="0">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In this talk, I'll explore common pitfalls of data visualisation and provide guidelines on how to spot distortions in how the data is presented, how to prevent them, and how to design visualisations that are simple, effective, and fit for purpose.</a:t>
            </a:r>
            <a:endParaRPr sz="1200">
              <a:solidFill>
                <a:schemeClr val="dk1"/>
              </a:solidFill>
              <a:highlight>
                <a:srgbClr val="FFFFFF"/>
              </a:highlight>
            </a:endParaRPr>
          </a:p>
          <a:p>
            <a:pPr indent="0" lvl="0" marL="0">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First, let me convince you of why graphics are not just nice to look at. Indeed, graphics can be more precise and revealing than typical statistical aggregates like the mean of a data set.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Consider Anscombe’s quartet: all 4 data-sets are described by the same linear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Graphical excellence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Encourage the viewer to explore and make comparisons among the data.</a:t>
            </a:r>
            <a:endParaRPr/>
          </a:p>
          <a:p>
            <a:pPr indent="0" lvl="0" marL="0">
              <a:spcBef>
                <a:spcPts val="0"/>
              </a:spcBef>
              <a:spcAft>
                <a:spcPts val="0"/>
              </a:spcAft>
              <a:buNone/>
            </a:pPr>
            <a:r>
              <a:rPr lang="en"/>
              <a:t>Here an infamous illustration of Charles Minard from early 1800’s </a:t>
            </a:r>
            <a:r>
              <a:rPr lang="en" sz="1050">
                <a:solidFill>
                  <a:srgbClr val="222222"/>
                </a:solidFill>
                <a:highlight>
                  <a:srgbClr val="FFFFFF"/>
                </a:highlight>
              </a:rPr>
              <a:t>depicting Napoleon's army departing the Polish-Russian border. </a:t>
            </a:r>
            <a:endParaRPr sz="1050">
              <a:solidFill>
                <a:srgbClr val="222222"/>
              </a:solidFill>
              <a:highlight>
                <a:srgbClr val="FFFFFF"/>
              </a:highlight>
            </a:endParaRPr>
          </a:p>
          <a:p>
            <a:pPr indent="0" lvl="0" marL="0">
              <a:spcBef>
                <a:spcPts val="0"/>
              </a:spcBef>
              <a:spcAft>
                <a:spcPts val="0"/>
              </a:spcAft>
              <a:buNone/>
            </a:pPr>
            <a:r>
              <a:rPr lang="en" sz="1050">
                <a:solidFill>
                  <a:srgbClr val="222222"/>
                </a:solidFill>
                <a:highlight>
                  <a:srgbClr val="FFFFFF"/>
                </a:highlight>
              </a:rPr>
              <a:t>A thick band illustrates the size of his army at specific geographic points during their advance and retreat. It displays six types of data in two dimensions.</a:t>
            </a:r>
            <a:endParaRPr/>
          </a:p>
          <a:p>
            <a:pPr indent="0" lvl="0" marL="0">
              <a:spcBef>
                <a:spcPts val="0"/>
              </a:spcBef>
              <a:spcAft>
                <a:spcPts val="0"/>
              </a:spcAft>
              <a:buNone/>
            </a:pPr>
            <a:r>
              <a:t/>
            </a:r>
            <a:endParaRPr/>
          </a:p>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Map by Dr John Snow, 1854, documenting wells and cholera deaths led to identify clusters. 19th century</a:t>
            </a:r>
            <a:endParaRPr/>
          </a:p>
          <a:p>
            <a:pPr indent="0" lvl="0" marL="0">
              <a:spcBef>
                <a:spcPts val="0"/>
              </a:spcBef>
              <a:spcAft>
                <a:spcPts val="0"/>
              </a:spcAft>
              <a:buNone/>
            </a:pPr>
            <a:r>
              <a:t/>
            </a:r>
            <a:endParaRPr/>
          </a:p>
          <a:p>
            <a:pPr indent="0" lvl="0" marL="0" rtl="0">
              <a:spcBef>
                <a:spcPts val="0"/>
              </a:spcBef>
              <a:spcAft>
                <a:spcPts val="0"/>
              </a:spcAft>
              <a:buNone/>
            </a:pPr>
            <a:r>
              <a:rPr lang="en" sz="1050">
                <a:solidFill>
                  <a:srgbClr val="222222"/>
                </a:solidFill>
                <a:highlight>
                  <a:srgbClr val="FFFFFF"/>
                </a:highlight>
              </a:rPr>
              <a:t>Skeptic of the then-dominant theory: diseases caused by pollution in the air. The </a:t>
            </a:r>
            <a:r>
              <a:rPr lang="en" sz="1050" u="sng">
                <a:solidFill>
                  <a:srgbClr val="0B0080"/>
                </a:solidFill>
                <a:highlight>
                  <a:srgbClr val="FFFFFF"/>
                </a:highlight>
                <a:hlinkClick r:id="rId2"/>
              </a:rPr>
              <a:t>germ theory of disease</a:t>
            </a:r>
            <a:r>
              <a:rPr lang="en" sz="1050">
                <a:solidFill>
                  <a:srgbClr val="222222"/>
                </a:solidFill>
                <a:highlight>
                  <a:srgbClr val="FFFFFF"/>
                </a:highlight>
              </a:rPr>
              <a:t> had not yet been developed, so Snow did not understand the mechanism by which the disease was transmitted. His observation of the evidence led him to discount the theory of foul air.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context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context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1972 dollar was worth more than the 1979 dollar.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graphics should draw the attention to the substance of the data, above all else.</a:t>
            </a:r>
            <a:endParaRPr/>
          </a:p>
          <a:p>
            <a:pPr indent="0" lvl="0" marL="0">
              <a:spcBef>
                <a:spcPts val="0"/>
              </a:spcBef>
              <a:spcAft>
                <a:spcPts val="0"/>
              </a:spcAft>
              <a:buNone/>
            </a:pPr>
            <a:r>
              <a:rPr lang="en"/>
              <a:t>A large share of ink on a graphic should present data-information. </a:t>
            </a:r>
            <a:endParaRPr/>
          </a:p>
          <a:p>
            <a:pPr indent="0" lvl="0" marL="0">
              <a:spcBef>
                <a:spcPts val="0"/>
              </a:spcBef>
              <a:spcAft>
                <a:spcPts val="0"/>
              </a:spcAft>
              <a:buNone/>
            </a:pPr>
            <a:r>
              <a:t/>
            </a:r>
            <a:endParaRPr/>
          </a:p>
          <a:p>
            <a:pPr indent="0" lvl="0" marL="0">
              <a:spcBef>
                <a:spcPts val="0"/>
              </a:spcBef>
              <a:spcAft>
                <a:spcPts val="0"/>
              </a:spcAft>
              <a:buNone/>
            </a:pPr>
            <a:r>
              <a:rPr lang="en"/>
              <a:t>Data-ink is the non-erasable core of a graphic, the non-redundant ink.</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this graphic of an electroencephalography, data-ink = 1.0, nothing can be removed without loss of data, from labels to scale legend to the actual data points.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by limiting the frame of the axis to the min and max values of both axis, the range-frame now is also encoding data-information instead of being a merely supportive element.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Here, by limiting the frame of the axis to the min and max values of both axis, the range-frame now is also encoding data-information instead of being a merely supportive element.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Finally, the entire graphic can be turned into data by framing the bivariate scatter plot with the marginal distribution of each variable.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Not any data though. If someone presents you figures, you need to think of two things: SOURCE? RAW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Don’t trust authority pledges =&gt; Show me the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Don’t trust authority pledges =&gt; Show me the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extremepresentation.typepad.com/blog/2006/09/choosing_a_good.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p:nvPr/>
        </p:nvSpPr>
        <p:spPr>
          <a:xfrm>
            <a:off x="-52800" y="396276"/>
            <a:ext cx="9274500" cy="2208600"/>
          </a:xfrm>
          <a:prstGeom prst="rect">
            <a:avLst/>
          </a:prstGeom>
          <a:solidFill>
            <a:srgbClr val="000000">
              <a:alpha val="5037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5" name="Shape 55"/>
          <p:cNvPicPr preferRelativeResize="0"/>
          <p:nvPr/>
        </p:nvPicPr>
        <p:blipFill rotWithShape="1">
          <a:blip r:embed="rId3">
            <a:alphaModFix amt="60000"/>
          </a:blip>
          <a:srcRect b="1210" l="2117" r="50927" t="1142"/>
          <a:stretch/>
        </p:blipFill>
        <p:spPr>
          <a:xfrm>
            <a:off x="4582275" y="0"/>
            <a:ext cx="4639548" cy="5143498"/>
          </a:xfrm>
          <a:prstGeom prst="rect">
            <a:avLst/>
          </a:prstGeom>
          <a:noFill/>
          <a:ln>
            <a:noFill/>
          </a:ln>
        </p:spPr>
      </p:pic>
      <p:sp>
        <p:nvSpPr>
          <p:cNvPr id="56" name="Shape 56"/>
          <p:cNvSpPr/>
          <p:nvPr/>
        </p:nvSpPr>
        <p:spPr>
          <a:xfrm>
            <a:off x="7253975" y="3463199"/>
            <a:ext cx="1737900" cy="1451700"/>
          </a:xfrm>
          <a:prstGeom prst="rect">
            <a:avLst/>
          </a:prstGeom>
          <a:solidFill>
            <a:srgbClr val="FFFFFF">
              <a:alpha val="8037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7" name="Shape 57"/>
          <p:cNvPicPr preferRelativeResize="0"/>
          <p:nvPr/>
        </p:nvPicPr>
        <p:blipFill rotWithShape="1">
          <a:blip r:embed="rId3">
            <a:alphaModFix amt="60000"/>
          </a:blip>
          <a:srcRect b="1359" l="50380" r="2923" t="1543"/>
          <a:stretch/>
        </p:blipFill>
        <p:spPr>
          <a:xfrm>
            <a:off x="-52800" y="0"/>
            <a:ext cx="4639548" cy="5143498"/>
          </a:xfrm>
          <a:prstGeom prst="rect">
            <a:avLst/>
          </a:prstGeom>
          <a:noFill/>
          <a:ln>
            <a:noFill/>
          </a:ln>
        </p:spPr>
      </p:pic>
      <p:sp>
        <p:nvSpPr>
          <p:cNvPr id="58" name="Shape 58"/>
          <p:cNvSpPr txBox="1"/>
          <p:nvPr/>
        </p:nvSpPr>
        <p:spPr>
          <a:xfrm>
            <a:off x="2294851" y="1825872"/>
            <a:ext cx="4579200" cy="3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sap"/>
                <a:ea typeface="Asap"/>
                <a:cs typeface="Asap"/>
                <a:sym typeface="Asap"/>
              </a:rPr>
              <a:t>DIOGO.RENDEIRO@FEEDZAI.COM</a:t>
            </a:r>
            <a:endParaRPr sz="1200">
              <a:solidFill>
                <a:srgbClr val="FFFFFF"/>
              </a:solidFill>
              <a:latin typeface="Asap"/>
              <a:ea typeface="Asap"/>
              <a:cs typeface="Asap"/>
              <a:sym typeface="Asap"/>
            </a:endParaRPr>
          </a:p>
        </p:txBody>
      </p:sp>
      <p:sp>
        <p:nvSpPr>
          <p:cNvPr id="59" name="Shape 59"/>
          <p:cNvSpPr txBox="1"/>
          <p:nvPr/>
        </p:nvSpPr>
        <p:spPr>
          <a:xfrm>
            <a:off x="2282409" y="2165572"/>
            <a:ext cx="4579200" cy="3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sap"/>
                <a:ea typeface="Asap"/>
                <a:cs typeface="Asap"/>
                <a:sym typeface="Asap"/>
              </a:rPr>
              <a:t>@RENDEIRO (TWITTER)</a:t>
            </a:r>
            <a:endParaRPr sz="1200">
              <a:solidFill>
                <a:srgbClr val="666666"/>
              </a:solidFill>
              <a:latin typeface="Asap"/>
              <a:ea typeface="Asap"/>
              <a:cs typeface="Asap"/>
              <a:sym typeface="Asap"/>
            </a:endParaRPr>
          </a:p>
        </p:txBody>
      </p:sp>
      <p:sp>
        <p:nvSpPr>
          <p:cNvPr id="60" name="Shape 60"/>
          <p:cNvSpPr txBox="1"/>
          <p:nvPr/>
        </p:nvSpPr>
        <p:spPr>
          <a:xfrm>
            <a:off x="252312" y="463802"/>
            <a:ext cx="4579200" cy="30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Asap"/>
                <a:ea typeface="Asap"/>
                <a:cs typeface="Asap"/>
                <a:sym typeface="Asap"/>
              </a:rPr>
              <a:t>2009</a:t>
            </a:r>
            <a:endParaRPr sz="2000">
              <a:solidFill>
                <a:srgbClr val="FFFFFF"/>
              </a:solidFill>
              <a:latin typeface="Asap"/>
              <a:ea typeface="Asap"/>
              <a:cs typeface="Asap"/>
              <a:sym typeface="Asap"/>
            </a:endParaRPr>
          </a:p>
        </p:txBody>
      </p:sp>
      <p:sp>
        <p:nvSpPr>
          <p:cNvPr id="61" name="Shape 61"/>
          <p:cNvSpPr txBox="1"/>
          <p:nvPr/>
        </p:nvSpPr>
        <p:spPr>
          <a:xfrm>
            <a:off x="4356223" y="463802"/>
            <a:ext cx="4579200" cy="30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Asap"/>
                <a:ea typeface="Asap"/>
                <a:cs typeface="Asap"/>
                <a:sym typeface="Asap"/>
              </a:rPr>
              <a:t>2017</a:t>
            </a:r>
            <a:endParaRPr sz="2000">
              <a:solidFill>
                <a:srgbClr val="FFFFFF"/>
              </a:solidFill>
              <a:latin typeface="Asap"/>
              <a:ea typeface="Asap"/>
              <a:cs typeface="Asap"/>
              <a:sym typeface="Asap"/>
            </a:endParaRPr>
          </a:p>
        </p:txBody>
      </p:sp>
      <p:sp>
        <p:nvSpPr>
          <p:cNvPr id="62" name="Shape 62"/>
          <p:cNvSpPr txBox="1"/>
          <p:nvPr/>
        </p:nvSpPr>
        <p:spPr>
          <a:xfrm>
            <a:off x="-13211" y="857861"/>
            <a:ext cx="9170400" cy="85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7200">
                <a:solidFill>
                  <a:srgbClr val="FFFFFF"/>
                </a:solidFill>
                <a:latin typeface="Playfair Display"/>
                <a:ea typeface="Playfair Display"/>
                <a:cs typeface="Playfair Display"/>
                <a:sym typeface="Playfair Display"/>
              </a:rPr>
              <a:t>Data Never Lies</a:t>
            </a:r>
            <a:endParaRPr sz="7200">
              <a:solidFill>
                <a:srgbClr val="FFFFFF"/>
              </a:solidFill>
              <a:latin typeface="Playfair Display"/>
              <a:ea typeface="Playfair Display"/>
              <a:cs typeface="Playfair Display"/>
              <a:sym typeface="Playfair Display"/>
            </a:endParaRPr>
          </a:p>
        </p:txBody>
      </p:sp>
      <p:pic>
        <p:nvPicPr>
          <p:cNvPr id="63" name="Shape 63"/>
          <p:cNvPicPr preferRelativeResize="0"/>
          <p:nvPr/>
        </p:nvPicPr>
        <p:blipFill>
          <a:blip r:embed="rId4">
            <a:alphaModFix/>
          </a:blip>
          <a:stretch>
            <a:fillRect/>
          </a:stretch>
        </p:blipFill>
        <p:spPr>
          <a:xfrm>
            <a:off x="7360816" y="3622714"/>
            <a:ext cx="1549276" cy="11619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nvSpPr>
        <p:spPr>
          <a:xfrm>
            <a:off x="651725" y="3018650"/>
            <a:ext cx="7821300" cy="159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000">
                <a:solidFill>
                  <a:srgbClr val="434343"/>
                </a:solidFill>
                <a:latin typeface="Playfair Display"/>
                <a:ea typeface="Playfair Display"/>
                <a:cs typeface="Playfair Display"/>
                <a:sym typeface="Playfair Display"/>
              </a:rPr>
              <a:t>“Excellence in statistical graphics consists of </a:t>
            </a:r>
            <a:r>
              <a:rPr b="1" lang="en" sz="3000">
                <a:solidFill>
                  <a:srgbClr val="EA0000"/>
                </a:solidFill>
                <a:latin typeface="Playfair Display"/>
                <a:ea typeface="Playfair Display"/>
                <a:cs typeface="Playfair Display"/>
                <a:sym typeface="Playfair Display"/>
              </a:rPr>
              <a:t>complex ideas</a:t>
            </a:r>
            <a:r>
              <a:rPr lang="en" sz="3000">
                <a:solidFill>
                  <a:srgbClr val="CC0000"/>
                </a:solidFill>
                <a:latin typeface="Playfair Display"/>
                <a:ea typeface="Playfair Display"/>
                <a:cs typeface="Playfair Display"/>
                <a:sym typeface="Playfair Display"/>
              </a:rPr>
              <a:t> </a:t>
            </a:r>
            <a:r>
              <a:rPr lang="en" sz="3000">
                <a:solidFill>
                  <a:srgbClr val="434343"/>
                </a:solidFill>
                <a:latin typeface="Playfair Display"/>
                <a:ea typeface="Playfair Display"/>
                <a:cs typeface="Playfair Display"/>
                <a:sym typeface="Playfair Display"/>
              </a:rPr>
              <a:t>communicated with</a:t>
            </a:r>
            <a:r>
              <a:rPr lang="en" sz="3000">
                <a:solidFill>
                  <a:srgbClr val="CC0000"/>
                </a:solidFill>
                <a:latin typeface="Playfair Display"/>
                <a:ea typeface="Playfair Display"/>
                <a:cs typeface="Playfair Display"/>
                <a:sym typeface="Playfair Display"/>
              </a:rPr>
              <a:t> </a:t>
            </a:r>
            <a:r>
              <a:rPr b="1" lang="en" sz="3000">
                <a:solidFill>
                  <a:srgbClr val="EA0000"/>
                </a:solidFill>
                <a:latin typeface="Playfair Display"/>
                <a:ea typeface="Playfair Display"/>
                <a:cs typeface="Playfair Display"/>
                <a:sym typeface="Playfair Display"/>
              </a:rPr>
              <a:t>clarity</a:t>
            </a:r>
            <a:r>
              <a:rPr lang="en" sz="3000">
                <a:solidFill>
                  <a:srgbClr val="434343"/>
                </a:solidFill>
                <a:latin typeface="Playfair Display"/>
                <a:ea typeface="Playfair Display"/>
                <a:cs typeface="Playfair Display"/>
                <a:sym typeface="Playfair Display"/>
              </a:rPr>
              <a:t>, </a:t>
            </a:r>
            <a:r>
              <a:rPr b="1" lang="en" sz="3000">
                <a:solidFill>
                  <a:srgbClr val="EA0000"/>
                </a:solidFill>
                <a:latin typeface="Playfair Display"/>
                <a:ea typeface="Playfair Display"/>
                <a:cs typeface="Playfair Display"/>
                <a:sym typeface="Playfair Display"/>
              </a:rPr>
              <a:t>precision, and efficiency</a:t>
            </a:r>
            <a:r>
              <a:rPr lang="en" sz="3000">
                <a:solidFill>
                  <a:srgbClr val="434343"/>
                </a:solidFill>
                <a:latin typeface="Playfair Display"/>
                <a:ea typeface="Playfair Display"/>
                <a:cs typeface="Playfair Display"/>
                <a:sym typeface="Playfair Display"/>
              </a:rPr>
              <a:t>.”</a:t>
            </a:r>
            <a:r>
              <a:rPr lang="en" sz="3600">
                <a:solidFill>
                  <a:srgbClr val="434343"/>
                </a:solidFill>
                <a:latin typeface="Playfair Display"/>
                <a:ea typeface="Playfair Display"/>
                <a:cs typeface="Playfair Display"/>
                <a:sym typeface="Playfair Display"/>
              </a:rPr>
              <a:t> </a:t>
            </a:r>
            <a:endParaRPr sz="3600">
              <a:solidFill>
                <a:srgbClr val="434343"/>
              </a:solidFill>
              <a:latin typeface="Playfair Display"/>
              <a:ea typeface="Playfair Display"/>
              <a:cs typeface="Playfair Display"/>
              <a:sym typeface="Playfair Display"/>
            </a:endParaRPr>
          </a:p>
          <a:p>
            <a:pPr indent="0" lvl="0" marL="0" rtl="0" algn="ctr">
              <a:lnSpc>
                <a:spcPct val="100000"/>
              </a:lnSpc>
              <a:spcBef>
                <a:spcPts val="1000"/>
              </a:spcBef>
              <a:spcAft>
                <a:spcPts val="1000"/>
              </a:spcAft>
              <a:buNone/>
            </a:pPr>
            <a:r>
              <a:rPr lang="en" sz="2000">
                <a:solidFill>
                  <a:srgbClr val="434343"/>
                </a:solidFill>
                <a:latin typeface="Playfair Display"/>
                <a:ea typeface="Playfair Display"/>
                <a:cs typeface="Playfair Display"/>
                <a:sym typeface="Playfair Display"/>
              </a:rPr>
              <a:t>Edward R. </a:t>
            </a:r>
            <a:r>
              <a:rPr lang="en" sz="2000">
                <a:solidFill>
                  <a:srgbClr val="EA0000"/>
                </a:solidFill>
                <a:latin typeface="Playfair Display"/>
                <a:ea typeface="Playfair Display"/>
                <a:cs typeface="Playfair Display"/>
                <a:sym typeface="Playfair Display"/>
              </a:rPr>
              <a:t>Tufte</a:t>
            </a:r>
            <a:endParaRPr sz="2000">
              <a:solidFill>
                <a:srgbClr val="EA0000"/>
              </a:solidFill>
              <a:latin typeface="Playfair Display"/>
              <a:ea typeface="Playfair Display"/>
              <a:cs typeface="Playfair Display"/>
              <a:sym typeface="Playfair Display"/>
            </a:endParaRPr>
          </a:p>
        </p:txBody>
      </p:sp>
      <p:pic>
        <p:nvPicPr>
          <p:cNvPr id="121" name="Shape 121"/>
          <p:cNvPicPr preferRelativeResize="0"/>
          <p:nvPr/>
        </p:nvPicPr>
        <p:blipFill>
          <a:blip r:embed="rId3">
            <a:alphaModFix/>
          </a:blip>
          <a:stretch>
            <a:fillRect/>
          </a:stretch>
        </p:blipFill>
        <p:spPr>
          <a:xfrm>
            <a:off x="2241925" y="857875"/>
            <a:ext cx="2041700" cy="1482475"/>
          </a:xfrm>
          <a:prstGeom prst="rect">
            <a:avLst/>
          </a:prstGeom>
          <a:noFill/>
          <a:ln>
            <a:noFill/>
          </a:ln>
        </p:spPr>
      </p:pic>
      <p:pic>
        <p:nvPicPr>
          <p:cNvPr id="122" name="Shape 122"/>
          <p:cNvPicPr preferRelativeResize="0"/>
          <p:nvPr/>
        </p:nvPicPr>
        <p:blipFill>
          <a:blip r:embed="rId4">
            <a:alphaModFix/>
          </a:blip>
          <a:stretch>
            <a:fillRect/>
          </a:stretch>
        </p:blipFill>
        <p:spPr>
          <a:xfrm>
            <a:off x="4946715" y="590025"/>
            <a:ext cx="1492585" cy="186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Shape 127"/>
          <p:cNvPicPr preferRelativeResize="0"/>
          <p:nvPr/>
        </p:nvPicPr>
        <p:blipFill>
          <a:blip r:embed="rId3">
            <a:alphaModFix/>
          </a:blip>
          <a:stretch>
            <a:fillRect/>
          </a:stretch>
        </p:blipFill>
        <p:spPr>
          <a:xfrm>
            <a:off x="244950" y="1742203"/>
            <a:ext cx="6377625" cy="2105925"/>
          </a:xfrm>
          <a:prstGeom prst="rect">
            <a:avLst/>
          </a:prstGeom>
          <a:noFill/>
          <a:ln>
            <a:noFill/>
          </a:ln>
        </p:spPr>
      </p:pic>
      <p:sp>
        <p:nvSpPr>
          <p:cNvPr id="128" name="Shape 128"/>
          <p:cNvSpPr txBox="1"/>
          <p:nvPr/>
        </p:nvSpPr>
        <p:spPr>
          <a:xfrm>
            <a:off x="1116275" y="364575"/>
            <a:ext cx="6870000" cy="679200"/>
          </a:xfrm>
          <a:prstGeom prst="rect">
            <a:avLst/>
          </a:prstGeom>
          <a:noFill/>
          <a:ln cap="flat" cmpd="sng" w="19050">
            <a:solidFill>
              <a:srgbClr val="E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434343"/>
                </a:solidFill>
                <a:latin typeface="Playfair Display"/>
                <a:ea typeface="Playfair Display"/>
                <a:cs typeface="Playfair Display"/>
                <a:sym typeface="Playfair Display"/>
              </a:rPr>
              <a:t>Graphics </a:t>
            </a:r>
            <a:r>
              <a:rPr b="1" i="1" lang="en" sz="3000">
                <a:solidFill>
                  <a:srgbClr val="EA0000"/>
                </a:solidFill>
                <a:latin typeface="Playfair Display"/>
                <a:ea typeface="Playfair Display"/>
                <a:cs typeface="Playfair Display"/>
                <a:sym typeface="Playfair Display"/>
              </a:rPr>
              <a:t>reveal</a:t>
            </a:r>
            <a:r>
              <a:rPr lang="en" sz="3000">
                <a:solidFill>
                  <a:srgbClr val="434343"/>
                </a:solidFill>
                <a:latin typeface="Playfair Display"/>
                <a:ea typeface="Playfair Display"/>
                <a:cs typeface="Playfair Display"/>
                <a:sym typeface="Playfair Display"/>
              </a:rPr>
              <a:t> data.</a:t>
            </a:r>
            <a:endParaRPr sz="3000">
              <a:solidFill>
                <a:srgbClr val="434343"/>
              </a:solidFill>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Shape 133"/>
          <p:cNvPicPr preferRelativeResize="0"/>
          <p:nvPr/>
        </p:nvPicPr>
        <p:blipFill>
          <a:blip r:embed="rId3">
            <a:alphaModFix/>
          </a:blip>
          <a:stretch>
            <a:fillRect/>
          </a:stretch>
        </p:blipFill>
        <p:spPr>
          <a:xfrm>
            <a:off x="244950" y="1742203"/>
            <a:ext cx="6377625" cy="2105925"/>
          </a:xfrm>
          <a:prstGeom prst="rect">
            <a:avLst/>
          </a:prstGeom>
          <a:noFill/>
          <a:ln>
            <a:noFill/>
          </a:ln>
        </p:spPr>
      </p:pic>
      <p:pic>
        <p:nvPicPr>
          <p:cNvPr id="134" name="Shape 134"/>
          <p:cNvPicPr preferRelativeResize="0"/>
          <p:nvPr/>
        </p:nvPicPr>
        <p:blipFill>
          <a:blip r:embed="rId4">
            <a:alphaModFix/>
          </a:blip>
          <a:stretch>
            <a:fillRect/>
          </a:stretch>
        </p:blipFill>
        <p:spPr>
          <a:xfrm>
            <a:off x="4038021" y="1326049"/>
            <a:ext cx="4940357" cy="3563046"/>
          </a:xfrm>
          <a:prstGeom prst="rect">
            <a:avLst/>
          </a:prstGeom>
          <a:noFill/>
          <a:ln>
            <a:noFill/>
          </a:ln>
        </p:spPr>
      </p:pic>
      <p:sp>
        <p:nvSpPr>
          <p:cNvPr id="135" name="Shape 135"/>
          <p:cNvSpPr txBox="1"/>
          <p:nvPr/>
        </p:nvSpPr>
        <p:spPr>
          <a:xfrm>
            <a:off x="1116275" y="364575"/>
            <a:ext cx="6870000" cy="679200"/>
          </a:xfrm>
          <a:prstGeom prst="rect">
            <a:avLst/>
          </a:prstGeom>
          <a:noFill/>
          <a:ln cap="flat" cmpd="sng" w="19050">
            <a:solidFill>
              <a:srgbClr val="E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434343"/>
                </a:solidFill>
                <a:latin typeface="Playfair Display"/>
                <a:ea typeface="Playfair Display"/>
                <a:cs typeface="Playfair Display"/>
                <a:sym typeface="Playfair Display"/>
              </a:rPr>
              <a:t>Graphics </a:t>
            </a:r>
            <a:r>
              <a:rPr b="1" i="1" lang="en" sz="3000">
                <a:solidFill>
                  <a:srgbClr val="EA0000"/>
                </a:solidFill>
                <a:latin typeface="Playfair Display"/>
                <a:ea typeface="Playfair Display"/>
                <a:cs typeface="Playfair Display"/>
                <a:sym typeface="Playfair Display"/>
              </a:rPr>
              <a:t>reveal</a:t>
            </a:r>
            <a:r>
              <a:rPr lang="en" sz="3000">
                <a:solidFill>
                  <a:srgbClr val="434343"/>
                </a:solidFill>
                <a:latin typeface="Playfair Display"/>
                <a:ea typeface="Playfair Display"/>
                <a:cs typeface="Playfair Display"/>
                <a:sym typeface="Playfair Display"/>
              </a:rPr>
              <a:t> data.</a:t>
            </a:r>
            <a:endParaRPr sz="3000">
              <a:solidFill>
                <a:srgbClr val="434343"/>
              </a:solidFill>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Shape 140"/>
          <p:cNvPicPr preferRelativeResize="0"/>
          <p:nvPr/>
        </p:nvPicPr>
        <p:blipFill>
          <a:blip r:embed="rId3">
            <a:alphaModFix/>
          </a:blip>
          <a:stretch>
            <a:fillRect/>
          </a:stretch>
        </p:blipFill>
        <p:spPr>
          <a:xfrm>
            <a:off x="1389075" y="855537"/>
            <a:ext cx="6384998" cy="3125949"/>
          </a:xfrm>
          <a:prstGeom prst="rect">
            <a:avLst/>
          </a:prstGeom>
          <a:noFill/>
          <a:ln>
            <a:noFill/>
          </a:ln>
        </p:spPr>
      </p:pic>
      <p:sp>
        <p:nvSpPr>
          <p:cNvPr id="141" name="Shape 141"/>
          <p:cNvSpPr txBox="1"/>
          <p:nvPr/>
        </p:nvSpPr>
        <p:spPr>
          <a:xfrm>
            <a:off x="482125" y="3910317"/>
            <a:ext cx="8008500" cy="93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800">
              <a:solidFill>
                <a:srgbClr val="434343"/>
              </a:solidFill>
              <a:latin typeface="Playfair Display"/>
              <a:ea typeface="Playfair Display"/>
              <a:cs typeface="Playfair Display"/>
              <a:sym typeface="Playfair Display"/>
            </a:endParaRPr>
          </a:p>
          <a:p>
            <a:pPr indent="0" lvl="0" marL="0" rtl="0" algn="ctr">
              <a:lnSpc>
                <a:spcPct val="100000"/>
              </a:lnSpc>
              <a:spcBef>
                <a:spcPts val="1000"/>
              </a:spcBef>
              <a:spcAft>
                <a:spcPts val="1000"/>
              </a:spcAft>
              <a:buNone/>
            </a:pPr>
            <a:r>
              <a:rPr b="1" lang="en" sz="1800">
                <a:solidFill>
                  <a:srgbClr val="EA0000"/>
                </a:solidFill>
                <a:latin typeface="Playfair Display"/>
                <a:ea typeface="Playfair Display"/>
                <a:cs typeface="Playfair Display"/>
                <a:sym typeface="Playfair Display"/>
              </a:rPr>
              <a:t>6 types</a:t>
            </a:r>
            <a:r>
              <a:rPr b="1" lang="en" sz="1800">
                <a:solidFill>
                  <a:srgbClr val="EA0000"/>
                </a:solidFill>
                <a:latin typeface="Playfair Display"/>
                <a:ea typeface="Playfair Display"/>
                <a:cs typeface="Playfair Display"/>
                <a:sym typeface="Playfair Display"/>
              </a:rPr>
              <a:t> of data</a:t>
            </a:r>
            <a:r>
              <a:rPr lang="en" sz="1800">
                <a:solidFill>
                  <a:srgbClr val="EA0000"/>
                </a:solidFill>
                <a:latin typeface="Playfair Display"/>
                <a:ea typeface="Playfair Display"/>
                <a:cs typeface="Playfair Display"/>
                <a:sym typeface="Playfair Display"/>
              </a:rPr>
              <a:t>: </a:t>
            </a:r>
            <a:r>
              <a:rPr lang="en" sz="1800">
                <a:solidFill>
                  <a:srgbClr val="434343"/>
                </a:solidFill>
                <a:latin typeface="Playfair Display"/>
                <a:ea typeface="Playfair Display"/>
                <a:cs typeface="Playfair Display"/>
                <a:sym typeface="Playfair Display"/>
              </a:rPr>
              <a:t>number of troops, distance traveled, direction of travel, temperature, latitude and longitude and location relative to specific dates.</a:t>
            </a:r>
            <a:endParaRPr sz="1800">
              <a:solidFill>
                <a:srgbClr val="434343"/>
              </a:solidFill>
              <a:latin typeface="Playfair Display"/>
              <a:ea typeface="Playfair Display"/>
              <a:cs typeface="Playfair Display"/>
              <a:sym typeface="Playfair Display"/>
            </a:endParaRPr>
          </a:p>
        </p:txBody>
      </p:sp>
      <p:sp>
        <p:nvSpPr>
          <p:cNvPr id="142" name="Shape 142"/>
          <p:cNvSpPr txBox="1"/>
          <p:nvPr/>
        </p:nvSpPr>
        <p:spPr>
          <a:xfrm>
            <a:off x="0" y="152400"/>
            <a:ext cx="9144000" cy="75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400">
                <a:solidFill>
                  <a:srgbClr val="434343"/>
                </a:solidFill>
                <a:latin typeface="Playfair Display"/>
                <a:ea typeface="Playfair Display"/>
                <a:cs typeface="Playfair Display"/>
                <a:sym typeface="Playfair Display"/>
              </a:rPr>
              <a:t>Infographics should be </a:t>
            </a:r>
            <a:r>
              <a:rPr b="1" lang="en" sz="2400">
                <a:solidFill>
                  <a:srgbClr val="EA0000"/>
                </a:solidFill>
                <a:latin typeface="Playfair Display"/>
                <a:ea typeface="Playfair Display"/>
                <a:cs typeface="Playfair Display"/>
                <a:sym typeface="Playfair Display"/>
              </a:rPr>
              <a:t>multivariate</a:t>
            </a:r>
            <a:r>
              <a:rPr lang="en" sz="2400">
                <a:solidFill>
                  <a:srgbClr val="434343"/>
                </a:solidFill>
                <a:latin typeface="Playfair Display"/>
                <a:ea typeface="Playfair Display"/>
                <a:cs typeface="Playfair Display"/>
                <a:sym typeface="Playfair Display"/>
              </a:rPr>
              <a:t>.</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Shape 147"/>
          <p:cNvPicPr preferRelativeResize="0"/>
          <p:nvPr/>
        </p:nvPicPr>
        <p:blipFill>
          <a:blip r:embed="rId3">
            <a:alphaModFix/>
          </a:blip>
          <a:stretch>
            <a:fillRect/>
          </a:stretch>
        </p:blipFill>
        <p:spPr>
          <a:xfrm>
            <a:off x="4051673" y="76200"/>
            <a:ext cx="5017650" cy="4990267"/>
          </a:xfrm>
          <a:prstGeom prst="rect">
            <a:avLst/>
          </a:prstGeom>
          <a:noFill/>
          <a:ln>
            <a:noFill/>
          </a:ln>
        </p:spPr>
      </p:pic>
      <p:sp>
        <p:nvSpPr>
          <p:cNvPr id="148" name="Shape 148"/>
          <p:cNvSpPr txBox="1"/>
          <p:nvPr/>
        </p:nvSpPr>
        <p:spPr>
          <a:xfrm>
            <a:off x="316650" y="628400"/>
            <a:ext cx="3874200" cy="41385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0"/>
              </a:spcBef>
              <a:spcAft>
                <a:spcPts val="0"/>
              </a:spcAft>
              <a:buNone/>
            </a:pPr>
            <a:r>
              <a:rPr lang="en" sz="3000">
                <a:solidFill>
                  <a:srgbClr val="434343"/>
                </a:solidFill>
                <a:latin typeface="Playfair Display"/>
                <a:ea typeface="Playfair Display"/>
                <a:cs typeface="Playfair Display"/>
                <a:sym typeface="Playfair Display"/>
              </a:rPr>
              <a:t>“Graphical excellence is what gives to the viewer the </a:t>
            </a:r>
            <a:r>
              <a:rPr b="1" lang="en" sz="3000">
                <a:solidFill>
                  <a:srgbClr val="EA0000"/>
                </a:solidFill>
                <a:latin typeface="Playfair Display"/>
                <a:ea typeface="Playfair Display"/>
                <a:cs typeface="Playfair Display"/>
                <a:sym typeface="Playfair Display"/>
              </a:rPr>
              <a:t>greatest number of ideas</a:t>
            </a:r>
            <a:r>
              <a:rPr lang="en" sz="3000">
                <a:solidFill>
                  <a:srgbClr val="434343"/>
                </a:solidFill>
                <a:latin typeface="Playfair Display"/>
                <a:ea typeface="Playfair Display"/>
                <a:cs typeface="Playfair Display"/>
                <a:sym typeface="Playfair Display"/>
              </a:rPr>
              <a:t> in the </a:t>
            </a:r>
            <a:r>
              <a:rPr b="1" lang="en" sz="3000">
                <a:solidFill>
                  <a:srgbClr val="EA0000"/>
                </a:solidFill>
                <a:latin typeface="Playfair Display"/>
                <a:ea typeface="Playfair Display"/>
                <a:cs typeface="Playfair Display"/>
                <a:sym typeface="Playfair Display"/>
              </a:rPr>
              <a:t>shortest time</a:t>
            </a:r>
            <a:r>
              <a:rPr lang="en" sz="3000">
                <a:solidFill>
                  <a:srgbClr val="434343"/>
                </a:solidFill>
                <a:latin typeface="Playfair Display"/>
                <a:ea typeface="Playfair Display"/>
                <a:cs typeface="Playfair Display"/>
                <a:sym typeface="Playfair Display"/>
              </a:rPr>
              <a:t> with the </a:t>
            </a:r>
            <a:r>
              <a:rPr b="1" lang="en" sz="3000">
                <a:solidFill>
                  <a:srgbClr val="EA0000"/>
                </a:solidFill>
                <a:latin typeface="Playfair Display"/>
                <a:ea typeface="Playfair Display"/>
                <a:cs typeface="Playfair Display"/>
                <a:sym typeface="Playfair Display"/>
              </a:rPr>
              <a:t>least ink</a:t>
            </a:r>
            <a:r>
              <a:rPr lang="en" sz="3000">
                <a:solidFill>
                  <a:srgbClr val="434343"/>
                </a:solidFill>
                <a:latin typeface="Playfair Display"/>
                <a:ea typeface="Playfair Display"/>
                <a:cs typeface="Playfair Display"/>
                <a:sym typeface="Playfair Display"/>
              </a:rPr>
              <a:t>.”</a:t>
            </a:r>
            <a:endParaRPr sz="3000">
              <a:solidFill>
                <a:srgbClr val="434343"/>
              </a:solidFill>
              <a:latin typeface="Playfair Display"/>
              <a:ea typeface="Playfair Display"/>
              <a:cs typeface="Playfair Display"/>
              <a:sym typeface="Playfair Display"/>
            </a:endParaRPr>
          </a:p>
          <a:p>
            <a:pPr indent="0" lvl="0" marL="0" rtl="0" algn="ctr">
              <a:lnSpc>
                <a:spcPct val="110000"/>
              </a:lnSpc>
              <a:spcBef>
                <a:spcPts val="1000"/>
              </a:spcBef>
              <a:spcAft>
                <a:spcPts val="1000"/>
              </a:spcAft>
              <a:buNone/>
            </a:pPr>
            <a:r>
              <a:rPr lang="en" sz="2000">
                <a:solidFill>
                  <a:srgbClr val="434343"/>
                </a:solidFill>
                <a:latin typeface="Playfair Display"/>
                <a:ea typeface="Playfair Display"/>
                <a:cs typeface="Playfair Display"/>
                <a:sym typeface="Playfair Display"/>
              </a:rPr>
              <a:t>Edward R. Tufte</a:t>
            </a:r>
            <a:endParaRPr sz="2000">
              <a:solidFill>
                <a:srgbClr val="434343"/>
              </a:solidFill>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nvSpPr>
        <p:spPr>
          <a:xfrm>
            <a:off x="0" y="152400"/>
            <a:ext cx="9144000" cy="75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400">
                <a:solidFill>
                  <a:srgbClr val="434343"/>
                </a:solidFill>
                <a:latin typeface="Playfair Display"/>
                <a:ea typeface="Playfair Display"/>
                <a:cs typeface="Playfair Display"/>
                <a:sym typeface="Playfair Display"/>
              </a:rPr>
              <a:t>DataViz 101: Pick the tool that</a:t>
            </a:r>
            <a:r>
              <a:rPr lang="en" sz="2400">
                <a:solidFill>
                  <a:srgbClr val="434343"/>
                </a:solidFill>
                <a:latin typeface="Playfair Display"/>
                <a:ea typeface="Playfair Display"/>
                <a:cs typeface="Playfair Display"/>
                <a:sym typeface="Playfair Display"/>
              </a:rPr>
              <a:t> </a:t>
            </a:r>
            <a:r>
              <a:rPr b="1" lang="en" sz="2400">
                <a:solidFill>
                  <a:srgbClr val="EA0000"/>
                </a:solidFill>
                <a:latin typeface="Playfair Display"/>
                <a:ea typeface="Playfair Display"/>
                <a:cs typeface="Playfair Display"/>
                <a:sym typeface="Playfair Display"/>
              </a:rPr>
              <a:t>fits the job</a:t>
            </a:r>
            <a:endParaRPr sz="2400"/>
          </a:p>
        </p:txBody>
      </p:sp>
      <p:pic>
        <p:nvPicPr>
          <p:cNvPr id="154" name="Shape 154"/>
          <p:cNvPicPr preferRelativeResize="0"/>
          <p:nvPr/>
        </p:nvPicPr>
        <p:blipFill>
          <a:blip r:embed="rId3">
            <a:alphaModFix/>
          </a:blip>
          <a:stretch>
            <a:fillRect/>
          </a:stretch>
        </p:blipFill>
        <p:spPr>
          <a:xfrm>
            <a:off x="505000" y="1063350"/>
            <a:ext cx="5212524" cy="3688726"/>
          </a:xfrm>
          <a:prstGeom prst="rect">
            <a:avLst/>
          </a:prstGeom>
          <a:noFill/>
          <a:ln>
            <a:noFill/>
          </a:ln>
        </p:spPr>
      </p:pic>
      <p:sp>
        <p:nvSpPr>
          <p:cNvPr id="155" name="Shape 155"/>
          <p:cNvSpPr txBox="1"/>
          <p:nvPr/>
        </p:nvSpPr>
        <p:spPr>
          <a:xfrm>
            <a:off x="5999950" y="1141375"/>
            <a:ext cx="30267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dk1"/>
                </a:solidFill>
                <a:highlight>
                  <a:srgbClr val="FFFFFF"/>
                </a:highlight>
              </a:rPr>
              <a:t>Chart Chooser by Dr. Andrew V. Abela </a:t>
            </a:r>
            <a:r>
              <a:rPr lang="en" sz="1200" u="sng">
                <a:solidFill>
                  <a:schemeClr val="hlink"/>
                </a:solidFill>
                <a:highlight>
                  <a:srgbClr val="FFFFFF"/>
                </a:highlight>
                <a:hlinkClick r:id="rId4"/>
              </a:rPr>
              <a:t>http://extremepresentation.typepad.com/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nvSpPr>
        <p:spPr>
          <a:xfrm>
            <a:off x="81750" y="1713750"/>
            <a:ext cx="8980500" cy="21732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 Better Product Decisions</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II. Excellence in Statistical Graphics</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EA0000"/>
                </a:solidFill>
                <a:latin typeface="Playfair Display"/>
                <a:ea typeface="Playfair Display"/>
                <a:cs typeface="Playfair Display"/>
                <a:sym typeface="Playfair Display"/>
              </a:rPr>
              <a:t>III.</a:t>
            </a:r>
            <a:r>
              <a:rPr lang="en" sz="3600">
                <a:solidFill>
                  <a:srgbClr val="434343"/>
                </a:solidFill>
                <a:latin typeface="Playfair Display"/>
                <a:ea typeface="Playfair Display"/>
                <a:cs typeface="Playfair Display"/>
                <a:sym typeface="Playfair Display"/>
              </a:rPr>
              <a:t> Graphical Integrity</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IV. One Last Thing: Show the Data</a:t>
            </a:r>
            <a:endParaRPr sz="3600">
              <a:solidFill>
                <a:srgbClr val="B7B7B7"/>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pic>
        <p:nvPicPr>
          <p:cNvPr id="166" name="Shape 166"/>
          <p:cNvPicPr preferRelativeResize="0"/>
          <p:nvPr/>
        </p:nvPicPr>
        <p:blipFill rotWithShape="1">
          <a:blip r:embed="rId3">
            <a:alphaModFix amt="80000"/>
          </a:blip>
          <a:srcRect b="2915" l="2214" r="1073" t="3653"/>
          <a:stretch/>
        </p:blipFill>
        <p:spPr>
          <a:xfrm>
            <a:off x="359725" y="872648"/>
            <a:ext cx="6465650" cy="3976475"/>
          </a:xfrm>
          <a:prstGeom prst="rect">
            <a:avLst/>
          </a:prstGeom>
          <a:noFill/>
          <a:ln>
            <a:noFill/>
          </a:ln>
        </p:spPr>
      </p:pic>
      <p:sp>
        <p:nvSpPr>
          <p:cNvPr id="167" name="Shape 167"/>
          <p:cNvSpPr txBox="1"/>
          <p:nvPr/>
        </p:nvSpPr>
        <p:spPr>
          <a:xfrm>
            <a:off x="6907327" y="626250"/>
            <a:ext cx="1897500" cy="10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Day Mines, Inc., 1974 Annual Report, p. 1</a:t>
            </a:r>
            <a:endParaRPr b="1" i="1" sz="1200">
              <a:solidFill>
                <a:srgbClr val="434343"/>
              </a:solidFill>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Shape 172"/>
          <p:cNvPicPr preferRelativeResize="0"/>
          <p:nvPr/>
        </p:nvPicPr>
        <p:blipFill rotWithShape="1">
          <a:blip r:embed="rId3">
            <a:alphaModFix amt="80000"/>
          </a:blip>
          <a:srcRect b="2915" l="2214" r="1073" t="3653"/>
          <a:stretch/>
        </p:blipFill>
        <p:spPr>
          <a:xfrm>
            <a:off x="359725" y="872648"/>
            <a:ext cx="6465650" cy="3976475"/>
          </a:xfrm>
          <a:prstGeom prst="rect">
            <a:avLst/>
          </a:prstGeom>
          <a:noFill/>
          <a:ln>
            <a:noFill/>
          </a:ln>
        </p:spPr>
      </p:pic>
      <p:sp>
        <p:nvSpPr>
          <p:cNvPr id="173" name="Shape 173"/>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pic>
        <p:nvPicPr>
          <p:cNvPr id="174" name="Shape 174"/>
          <p:cNvPicPr preferRelativeResize="0"/>
          <p:nvPr/>
        </p:nvPicPr>
        <p:blipFill>
          <a:blip r:embed="rId4">
            <a:alphaModFix/>
          </a:blip>
          <a:stretch>
            <a:fillRect/>
          </a:stretch>
        </p:blipFill>
        <p:spPr>
          <a:xfrm>
            <a:off x="2431550" y="2538550"/>
            <a:ext cx="666351" cy="388350"/>
          </a:xfrm>
          <a:prstGeom prst="rect">
            <a:avLst/>
          </a:prstGeom>
          <a:noFill/>
          <a:ln>
            <a:noFill/>
          </a:ln>
        </p:spPr>
      </p:pic>
      <p:pic>
        <p:nvPicPr>
          <p:cNvPr id="175" name="Shape 175"/>
          <p:cNvPicPr preferRelativeResize="0"/>
          <p:nvPr/>
        </p:nvPicPr>
        <p:blipFill>
          <a:blip r:embed="rId4">
            <a:alphaModFix/>
          </a:blip>
          <a:stretch>
            <a:fillRect/>
          </a:stretch>
        </p:blipFill>
        <p:spPr>
          <a:xfrm>
            <a:off x="3259375" y="1178150"/>
            <a:ext cx="666351" cy="388350"/>
          </a:xfrm>
          <a:prstGeom prst="rect">
            <a:avLst/>
          </a:prstGeom>
          <a:noFill/>
          <a:ln>
            <a:noFill/>
          </a:ln>
        </p:spPr>
      </p:pic>
      <p:sp>
        <p:nvSpPr>
          <p:cNvPr id="176" name="Shape 176"/>
          <p:cNvSpPr txBox="1"/>
          <p:nvPr/>
        </p:nvSpPr>
        <p:spPr>
          <a:xfrm>
            <a:off x="6907327" y="626250"/>
            <a:ext cx="1897500" cy="10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Day Mines, Inc., 1974 Annual Report, p. 1</a:t>
            </a:r>
            <a:endParaRPr b="1" i="1" sz="1200">
              <a:solidFill>
                <a:srgbClr val="434343"/>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Shape 181"/>
          <p:cNvPicPr preferRelativeResize="0"/>
          <p:nvPr/>
        </p:nvPicPr>
        <p:blipFill rotWithShape="1">
          <a:blip r:embed="rId3">
            <a:alphaModFix amt="80000"/>
          </a:blip>
          <a:srcRect b="2915" l="2214" r="1073" t="3653"/>
          <a:stretch/>
        </p:blipFill>
        <p:spPr>
          <a:xfrm>
            <a:off x="359725" y="872648"/>
            <a:ext cx="6465650" cy="3976475"/>
          </a:xfrm>
          <a:prstGeom prst="rect">
            <a:avLst/>
          </a:prstGeom>
          <a:noFill/>
          <a:ln>
            <a:noFill/>
          </a:ln>
        </p:spPr>
      </p:pic>
      <p:sp>
        <p:nvSpPr>
          <p:cNvPr id="182" name="Shape 182"/>
          <p:cNvSpPr txBox="1"/>
          <p:nvPr/>
        </p:nvSpPr>
        <p:spPr>
          <a:xfrm>
            <a:off x="6907327" y="626250"/>
            <a:ext cx="1897500" cy="10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Day Mines, Inc., 1974 Annual Report, p. 1</a:t>
            </a:r>
            <a:endParaRPr b="1" i="1" sz="1200">
              <a:solidFill>
                <a:srgbClr val="434343"/>
              </a:solidFill>
              <a:latin typeface="Playfair Display"/>
              <a:ea typeface="Playfair Display"/>
              <a:cs typeface="Playfair Display"/>
              <a:sym typeface="Playfair Display"/>
            </a:endParaRPr>
          </a:p>
        </p:txBody>
      </p:sp>
      <p:sp>
        <p:nvSpPr>
          <p:cNvPr id="183" name="Shape 183"/>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sp>
        <p:nvSpPr>
          <p:cNvPr id="184" name="Shape 184"/>
          <p:cNvSpPr txBox="1"/>
          <p:nvPr/>
        </p:nvSpPr>
        <p:spPr>
          <a:xfrm>
            <a:off x="6799419" y="4448267"/>
            <a:ext cx="1897500" cy="4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0000"/>
                </a:solidFill>
                <a:latin typeface="Playfair Display"/>
                <a:ea typeface="Playfair Display"/>
                <a:cs typeface="Playfair Display"/>
                <a:sym typeface="Playfair Display"/>
              </a:rPr>
              <a:t>-</a:t>
            </a:r>
            <a:r>
              <a:rPr b="1" lang="en" sz="2000">
                <a:solidFill>
                  <a:srgbClr val="EA0000"/>
                </a:solidFill>
                <a:latin typeface="Georgia"/>
                <a:ea typeface="Georgia"/>
                <a:cs typeface="Georgia"/>
                <a:sym typeface="Georgia"/>
              </a:rPr>
              <a:t>$</a:t>
            </a:r>
            <a:r>
              <a:rPr b="1" lang="en" sz="2000">
                <a:solidFill>
                  <a:srgbClr val="EA0000"/>
                </a:solidFill>
                <a:latin typeface="Playfair Display"/>
                <a:ea typeface="Playfair Display"/>
                <a:cs typeface="Playfair Display"/>
                <a:sym typeface="Playfair Display"/>
              </a:rPr>
              <a:t>4.200.000</a:t>
            </a:r>
            <a:endParaRPr b="1" sz="2000">
              <a:solidFill>
                <a:srgbClr val="EA0000"/>
              </a:solidFill>
              <a:latin typeface="Playfair Display"/>
              <a:ea typeface="Playfair Display"/>
              <a:cs typeface="Playfair Display"/>
              <a:sym typeface="Playfair Display"/>
            </a:endParaRPr>
          </a:p>
        </p:txBody>
      </p:sp>
      <p:pic>
        <p:nvPicPr>
          <p:cNvPr id="185" name="Shape 185"/>
          <p:cNvPicPr preferRelativeResize="0"/>
          <p:nvPr/>
        </p:nvPicPr>
        <p:blipFill>
          <a:blip r:embed="rId4">
            <a:alphaModFix/>
          </a:blip>
          <a:stretch>
            <a:fillRect/>
          </a:stretch>
        </p:blipFill>
        <p:spPr>
          <a:xfrm>
            <a:off x="2431550" y="2538550"/>
            <a:ext cx="666351" cy="388350"/>
          </a:xfrm>
          <a:prstGeom prst="rect">
            <a:avLst/>
          </a:prstGeom>
          <a:noFill/>
          <a:ln>
            <a:noFill/>
          </a:ln>
        </p:spPr>
      </p:pic>
      <p:pic>
        <p:nvPicPr>
          <p:cNvPr id="186" name="Shape 186"/>
          <p:cNvPicPr preferRelativeResize="0"/>
          <p:nvPr/>
        </p:nvPicPr>
        <p:blipFill>
          <a:blip r:embed="rId4">
            <a:alphaModFix/>
          </a:blip>
          <a:stretch>
            <a:fillRect/>
          </a:stretch>
        </p:blipFill>
        <p:spPr>
          <a:xfrm>
            <a:off x="3259375" y="1178150"/>
            <a:ext cx="666351" cy="38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nvSpPr>
        <p:spPr>
          <a:xfrm>
            <a:off x="81750" y="1713750"/>
            <a:ext cx="8980500" cy="21732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sz="3600">
                <a:solidFill>
                  <a:srgbClr val="EA0000"/>
                </a:solidFill>
                <a:latin typeface="Playfair Display"/>
                <a:ea typeface="Playfair Display"/>
                <a:cs typeface="Playfair Display"/>
                <a:sym typeface="Playfair Display"/>
              </a:rPr>
              <a:t>I.</a:t>
            </a:r>
            <a:r>
              <a:rPr lang="en" sz="3600">
                <a:solidFill>
                  <a:srgbClr val="434343"/>
                </a:solidFill>
                <a:latin typeface="Playfair Display"/>
                <a:ea typeface="Playfair Display"/>
                <a:cs typeface="Playfair Display"/>
                <a:sym typeface="Playfair Display"/>
              </a:rPr>
              <a:t> Better Product Decisions</a:t>
            </a:r>
            <a:endParaRPr sz="3600">
              <a:solidFill>
                <a:srgbClr val="434343"/>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II. </a:t>
            </a:r>
            <a:r>
              <a:rPr lang="en" sz="3600">
                <a:solidFill>
                  <a:srgbClr val="B7B7B7"/>
                </a:solidFill>
                <a:latin typeface="Playfair Display"/>
                <a:ea typeface="Playfair Display"/>
                <a:cs typeface="Playfair Display"/>
                <a:sym typeface="Playfair Display"/>
              </a:rPr>
              <a:t>Excellence in Statistical Graphics</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III. Graphical Integrity</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Clr>
                <a:schemeClr val="dk1"/>
              </a:buClr>
              <a:buSzPts val="1100"/>
              <a:buFont typeface="Arial"/>
              <a:buNone/>
            </a:pPr>
            <a:r>
              <a:rPr lang="en" sz="3600">
                <a:solidFill>
                  <a:srgbClr val="B7B7B7"/>
                </a:solidFill>
                <a:latin typeface="Playfair Display"/>
                <a:ea typeface="Playfair Display"/>
                <a:cs typeface="Playfair Display"/>
                <a:sym typeface="Playfair Display"/>
              </a:rPr>
              <a:t>IV. One Last Thing: Show the Data</a:t>
            </a:r>
            <a:endParaRPr sz="3600">
              <a:solidFill>
                <a:srgbClr val="B7B7B7"/>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Shape 191"/>
          <p:cNvPicPr preferRelativeResize="0"/>
          <p:nvPr/>
        </p:nvPicPr>
        <p:blipFill rotWithShape="1">
          <a:blip r:embed="rId3">
            <a:alphaModFix amt="31000"/>
          </a:blip>
          <a:srcRect b="2915" l="2214" r="1073" t="3653"/>
          <a:stretch/>
        </p:blipFill>
        <p:spPr>
          <a:xfrm>
            <a:off x="359725" y="872648"/>
            <a:ext cx="6465650" cy="3976475"/>
          </a:xfrm>
          <a:prstGeom prst="rect">
            <a:avLst/>
          </a:prstGeom>
          <a:noFill/>
          <a:ln>
            <a:noFill/>
          </a:ln>
        </p:spPr>
      </p:pic>
      <p:sp>
        <p:nvSpPr>
          <p:cNvPr id="192" name="Shape 192"/>
          <p:cNvSpPr/>
          <p:nvPr/>
        </p:nvSpPr>
        <p:spPr>
          <a:xfrm>
            <a:off x="5894851" y="1213975"/>
            <a:ext cx="2304600" cy="3019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sp>
        <p:nvSpPr>
          <p:cNvPr id="194" name="Shape 194"/>
          <p:cNvSpPr txBox="1"/>
          <p:nvPr/>
        </p:nvSpPr>
        <p:spPr>
          <a:xfrm>
            <a:off x="6799419" y="4448267"/>
            <a:ext cx="1897500" cy="4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0000"/>
                </a:solidFill>
                <a:latin typeface="Playfair Display"/>
                <a:ea typeface="Playfair Display"/>
                <a:cs typeface="Playfair Display"/>
                <a:sym typeface="Playfair Display"/>
              </a:rPr>
              <a:t>-</a:t>
            </a:r>
            <a:r>
              <a:rPr b="1" lang="en" sz="2000">
                <a:solidFill>
                  <a:srgbClr val="EA0000"/>
                </a:solidFill>
                <a:latin typeface="Georgia"/>
                <a:ea typeface="Georgia"/>
                <a:cs typeface="Georgia"/>
                <a:sym typeface="Georgia"/>
              </a:rPr>
              <a:t>$</a:t>
            </a:r>
            <a:r>
              <a:rPr b="1" lang="en" sz="2000">
                <a:solidFill>
                  <a:srgbClr val="EA0000"/>
                </a:solidFill>
                <a:latin typeface="Playfair Display"/>
                <a:ea typeface="Playfair Display"/>
                <a:cs typeface="Playfair Display"/>
                <a:sym typeface="Playfair Display"/>
              </a:rPr>
              <a:t>4.200.000</a:t>
            </a:r>
            <a:endParaRPr b="1" sz="2000">
              <a:solidFill>
                <a:srgbClr val="EA0000"/>
              </a:solidFill>
              <a:latin typeface="Playfair Display"/>
              <a:ea typeface="Playfair Display"/>
              <a:cs typeface="Playfair Display"/>
              <a:sym typeface="Playfair Display"/>
            </a:endParaRPr>
          </a:p>
        </p:txBody>
      </p:sp>
      <p:pic>
        <p:nvPicPr>
          <p:cNvPr id="195" name="Shape 195"/>
          <p:cNvPicPr preferRelativeResize="0"/>
          <p:nvPr/>
        </p:nvPicPr>
        <p:blipFill>
          <a:blip r:embed="rId4">
            <a:alphaModFix/>
          </a:blip>
          <a:stretch>
            <a:fillRect/>
          </a:stretch>
        </p:blipFill>
        <p:spPr>
          <a:xfrm>
            <a:off x="2431550" y="2538550"/>
            <a:ext cx="666351" cy="388350"/>
          </a:xfrm>
          <a:prstGeom prst="rect">
            <a:avLst/>
          </a:prstGeom>
          <a:noFill/>
          <a:ln>
            <a:noFill/>
          </a:ln>
        </p:spPr>
      </p:pic>
      <p:pic>
        <p:nvPicPr>
          <p:cNvPr id="196" name="Shape 196"/>
          <p:cNvPicPr preferRelativeResize="0"/>
          <p:nvPr/>
        </p:nvPicPr>
        <p:blipFill>
          <a:blip r:embed="rId4">
            <a:alphaModFix/>
          </a:blip>
          <a:stretch>
            <a:fillRect/>
          </a:stretch>
        </p:blipFill>
        <p:spPr>
          <a:xfrm>
            <a:off x="3259375" y="1178150"/>
            <a:ext cx="666351" cy="388350"/>
          </a:xfrm>
          <a:prstGeom prst="rect">
            <a:avLst/>
          </a:prstGeom>
          <a:noFill/>
          <a:ln>
            <a:noFill/>
          </a:ln>
        </p:spPr>
      </p:pic>
      <p:pic>
        <p:nvPicPr>
          <p:cNvPr id="197" name="Shape 197"/>
          <p:cNvPicPr preferRelativeResize="0"/>
          <p:nvPr/>
        </p:nvPicPr>
        <p:blipFill rotWithShape="1">
          <a:blip r:embed="rId5">
            <a:alphaModFix/>
          </a:blip>
          <a:srcRect b="12851" l="26961" r="23230" t="2824"/>
          <a:stretch/>
        </p:blipFill>
        <p:spPr>
          <a:xfrm>
            <a:off x="6051425" y="1375000"/>
            <a:ext cx="1988951" cy="2701774"/>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pic>
        <p:nvPicPr>
          <p:cNvPr id="203" name="Shape 203"/>
          <p:cNvPicPr preferRelativeResize="0"/>
          <p:nvPr/>
        </p:nvPicPr>
        <p:blipFill>
          <a:blip r:embed="rId3">
            <a:alphaModFix/>
          </a:blip>
          <a:stretch>
            <a:fillRect/>
          </a:stretch>
        </p:blipFill>
        <p:spPr>
          <a:xfrm>
            <a:off x="359200" y="1164225"/>
            <a:ext cx="5638799" cy="2802876"/>
          </a:xfrm>
          <a:prstGeom prst="rect">
            <a:avLst/>
          </a:prstGeom>
          <a:noFill/>
          <a:ln>
            <a:noFill/>
          </a:ln>
        </p:spPr>
      </p:pic>
      <p:sp>
        <p:nvSpPr>
          <p:cNvPr id="204" name="Shape 204"/>
          <p:cNvSpPr/>
          <p:nvPr/>
        </p:nvSpPr>
        <p:spPr>
          <a:xfrm>
            <a:off x="742750" y="3468550"/>
            <a:ext cx="5093100" cy="101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5" name="Shape 205"/>
          <p:cNvCxnSpPr/>
          <p:nvPr/>
        </p:nvCxnSpPr>
        <p:spPr>
          <a:xfrm>
            <a:off x="807598" y="3531148"/>
            <a:ext cx="5042700" cy="2400"/>
          </a:xfrm>
          <a:prstGeom prst="straightConnector1">
            <a:avLst/>
          </a:prstGeom>
          <a:noFill/>
          <a:ln cap="flat" cmpd="sng" w="9525">
            <a:solidFill>
              <a:srgbClr val="EFEFEF"/>
            </a:solidFill>
            <a:prstDash val="solid"/>
            <a:round/>
            <a:headEnd len="med" w="med" type="none"/>
            <a:tailEnd len="med" w="med" type="none"/>
          </a:ln>
        </p:spPr>
      </p:cxnSp>
      <p:pic>
        <p:nvPicPr>
          <p:cNvPr id="206" name="Shape 206"/>
          <p:cNvPicPr preferRelativeResize="0"/>
          <p:nvPr/>
        </p:nvPicPr>
        <p:blipFill>
          <a:blip r:embed="rId4">
            <a:alphaModFix/>
          </a:blip>
          <a:stretch>
            <a:fillRect/>
          </a:stretch>
        </p:blipFill>
        <p:spPr>
          <a:xfrm>
            <a:off x="5721979" y="1004601"/>
            <a:ext cx="2117683" cy="3176525"/>
          </a:xfrm>
          <a:prstGeom prst="rect">
            <a:avLst/>
          </a:prstGeom>
          <a:noFill/>
          <a:ln>
            <a:noFill/>
          </a:ln>
        </p:spPr>
      </p:pic>
      <p:pic>
        <p:nvPicPr>
          <p:cNvPr id="207" name="Shape 207"/>
          <p:cNvPicPr preferRelativeResize="0"/>
          <p:nvPr/>
        </p:nvPicPr>
        <p:blipFill>
          <a:blip r:embed="rId5">
            <a:alphaModFix/>
          </a:blip>
          <a:stretch>
            <a:fillRect/>
          </a:stretch>
        </p:blipFill>
        <p:spPr>
          <a:xfrm>
            <a:off x="6464554" y="4338151"/>
            <a:ext cx="769975" cy="372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pic>
        <p:nvPicPr>
          <p:cNvPr id="213" name="Shape 213"/>
          <p:cNvPicPr preferRelativeResize="0"/>
          <p:nvPr/>
        </p:nvPicPr>
        <p:blipFill>
          <a:blip r:embed="rId3">
            <a:alphaModFix/>
          </a:blip>
          <a:stretch>
            <a:fillRect/>
          </a:stretch>
        </p:blipFill>
        <p:spPr>
          <a:xfrm>
            <a:off x="359200" y="1164225"/>
            <a:ext cx="5715924" cy="2810025"/>
          </a:xfrm>
          <a:prstGeom prst="rect">
            <a:avLst/>
          </a:prstGeom>
          <a:noFill/>
          <a:ln>
            <a:noFill/>
          </a:ln>
        </p:spPr>
      </p:pic>
      <p:pic>
        <p:nvPicPr>
          <p:cNvPr id="214" name="Shape 214"/>
          <p:cNvPicPr preferRelativeResize="0"/>
          <p:nvPr/>
        </p:nvPicPr>
        <p:blipFill>
          <a:blip r:embed="rId4">
            <a:alphaModFix/>
          </a:blip>
          <a:stretch>
            <a:fillRect/>
          </a:stretch>
        </p:blipFill>
        <p:spPr>
          <a:xfrm>
            <a:off x="435400" y="1143750"/>
            <a:ext cx="5638675" cy="2830500"/>
          </a:xfrm>
          <a:prstGeom prst="rect">
            <a:avLst/>
          </a:prstGeom>
          <a:noFill/>
          <a:ln>
            <a:noFill/>
          </a:ln>
        </p:spPr>
      </p:pic>
      <p:pic>
        <p:nvPicPr>
          <p:cNvPr id="215" name="Shape 215"/>
          <p:cNvPicPr preferRelativeResize="0"/>
          <p:nvPr/>
        </p:nvPicPr>
        <p:blipFill>
          <a:blip r:embed="rId5">
            <a:alphaModFix/>
          </a:blip>
          <a:stretch>
            <a:fillRect/>
          </a:stretch>
        </p:blipFill>
        <p:spPr>
          <a:xfrm>
            <a:off x="5721979" y="1004601"/>
            <a:ext cx="2117683" cy="3176525"/>
          </a:xfrm>
          <a:prstGeom prst="rect">
            <a:avLst/>
          </a:prstGeom>
          <a:noFill/>
          <a:ln>
            <a:noFill/>
          </a:ln>
        </p:spPr>
      </p:pic>
      <p:pic>
        <p:nvPicPr>
          <p:cNvPr id="216" name="Shape 216"/>
          <p:cNvPicPr preferRelativeResize="0"/>
          <p:nvPr/>
        </p:nvPicPr>
        <p:blipFill>
          <a:blip r:embed="rId6">
            <a:alphaModFix/>
          </a:blip>
          <a:stretch>
            <a:fillRect/>
          </a:stretch>
        </p:blipFill>
        <p:spPr>
          <a:xfrm>
            <a:off x="6464554" y="4338151"/>
            <a:ext cx="769975" cy="37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pic>
        <p:nvPicPr>
          <p:cNvPr id="222" name="Shape 222"/>
          <p:cNvPicPr preferRelativeResize="0"/>
          <p:nvPr/>
        </p:nvPicPr>
        <p:blipFill>
          <a:blip r:embed="rId3">
            <a:alphaModFix/>
          </a:blip>
          <a:stretch>
            <a:fillRect/>
          </a:stretch>
        </p:blipFill>
        <p:spPr>
          <a:xfrm>
            <a:off x="359200" y="1164225"/>
            <a:ext cx="5715924" cy="2810025"/>
          </a:xfrm>
          <a:prstGeom prst="rect">
            <a:avLst/>
          </a:prstGeom>
          <a:noFill/>
          <a:ln>
            <a:noFill/>
          </a:ln>
        </p:spPr>
      </p:pic>
      <p:pic>
        <p:nvPicPr>
          <p:cNvPr id="223" name="Shape 223"/>
          <p:cNvPicPr preferRelativeResize="0"/>
          <p:nvPr/>
        </p:nvPicPr>
        <p:blipFill>
          <a:blip r:embed="rId4">
            <a:alphaModFix/>
          </a:blip>
          <a:stretch>
            <a:fillRect/>
          </a:stretch>
        </p:blipFill>
        <p:spPr>
          <a:xfrm>
            <a:off x="435400" y="1143750"/>
            <a:ext cx="5638675" cy="2830500"/>
          </a:xfrm>
          <a:prstGeom prst="rect">
            <a:avLst/>
          </a:prstGeom>
          <a:noFill/>
          <a:ln>
            <a:noFill/>
          </a:ln>
        </p:spPr>
      </p:pic>
      <p:pic>
        <p:nvPicPr>
          <p:cNvPr id="224" name="Shape 224"/>
          <p:cNvPicPr preferRelativeResize="0"/>
          <p:nvPr/>
        </p:nvPicPr>
        <p:blipFill>
          <a:blip r:embed="rId5">
            <a:alphaModFix/>
          </a:blip>
          <a:stretch>
            <a:fillRect/>
          </a:stretch>
        </p:blipFill>
        <p:spPr>
          <a:xfrm>
            <a:off x="6310325" y="1004601"/>
            <a:ext cx="2117683" cy="3176525"/>
          </a:xfrm>
          <a:prstGeom prst="rect">
            <a:avLst/>
          </a:prstGeom>
          <a:noFill/>
          <a:ln>
            <a:noFill/>
          </a:ln>
        </p:spPr>
      </p:pic>
      <p:pic>
        <p:nvPicPr>
          <p:cNvPr id="225" name="Shape 225"/>
          <p:cNvPicPr preferRelativeResize="0"/>
          <p:nvPr/>
        </p:nvPicPr>
        <p:blipFill>
          <a:blip r:embed="rId6">
            <a:alphaModFix/>
          </a:blip>
          <a:stretch>
            <a:fillRect/>
          </a:stretch>
        </p:blipFill>
        <p:spPr>
          <a:xfrm>
            <a:off x="7052900" y="4338151"/>
            <a:ext cx="769975" cy="372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850325" y="833925"/>
            <a:ext cx="3199450" cy="4144375"/>
          </a:xfrm>
          <a:prstGeom prst="rect">
            <a:avLst/>
          </a:prstGeom>
          <a:noFill/>
          <a:ln>
            <a:noFill/>
          </a:ln>
        </p:spPr>
      </p:pic>
      <p:sp>
        <p:nvSpPr>
          <p:cNvPr id="231" name="Shape 231"/>
          <p:cNvSpPr txBox="1"/>
          <p:nvPr/>
        </p:nvSpPr>
        <p:spPr>
          <a:xfrm>
            <a:off x="3629227" y="822250"/>
            <a:ext cx="1897500" cy="10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New York Times</a:t>
            </a:r>
            <a:endParaRPr b="1" i="1" sz="12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8/8/1978</a:t>
            </a:r>
            <a:endParaRPr b="1" i="1" sz="1200">
              <a:solidFill>
                <a:srgbClr val="434343"/>
              </a:solidFill>
              <a:latin typeface="Playfair Display"/>
              <a:ea typeface="Playfair Display"/>
              <a:cs typeface="Playfair Display"/>
              <a:sym typeface="Playfair Display"/>
            </a:endParaRPr>
          </a:p>
        </p:txBody>
      </p:sp>
      <p:sp>
        <p:nvSpPr>
          <p:cNvPr id="232" name="Shape 232"/>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850325" y="833925"/>
            <a:ext cx="3199450" cy="4144375"/>
          </a:xfrm>
          <a:prstGeom prst="rect">
            <a:avLst/>
          </a:prstGeom>
          <a:noFill/>
          <a:ln>
            <a:noFill/>
          </a:ln>
        </p:spPr>
      </p:pic>
      <p:sp>
        <p:nvSpPr>
          <p:cNvPr id="238" name="Shape 238"/>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pic>
        <p:nvPicPr>
          <p:cNvPr id="239" name="Shape 239"/>
          <p:cNvPicPr preferRelativeResize="0"/>
          <p:nvPr/>
        </p:nvPicPr>
        <p:blipFill>
          <a:blip r:embed="rId4">
            <a:alphaModFix/>
          </a:blip>
          <a:stretch>
            <a:fillRect/>
          </a:stretch>
        </p:blipFill>
        <p:spPr>
          <a:xfrm>
            <a:off x="1038318" y="3570801"/>
            <a:ext cx="966076" cy="563025"/>
          </a:xfrm>
          <a:prstGeom prst="rect">
            <a:avLst/>
          </a:prstGeom>
          <a:noFill/>
          <a:ln>
            <a:noFill/>
          </a:ln>
        </p:spPr>
      </p:pic>
      <p:sp>
        <p:nvSpPr>
          <p:cNvPr id="240" name="Shape 240"/>
          <p:cNvSpPr txBox="1"/>
          <p:nvPr/>
        </p:nvSpPr>
        <p:spPr>
          <a:xfrm>
            <a:off x="4656825" y="2676175"/>
            <a:ext cx="3878100" cy="10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A0000"/>
                </a:solidFill>
                <a:latin typeface="Playfair Display"/>
                <a:ea typeface="Playfair Display"/>
                <a:cs typeface="Playfair Display"/>
                <a:sym typeface="Playfair Display"/>
              </a:rPr>
              <a:t>Pseudo decline </a:t>
            </a:r>
            <a:r>
              <a:rPr lang="en" sz="2400">
                <a:solidFill>
                  <a:srgbClr val="434343"/>
                </a:solidFill>
                <a:latin typeface="Playfair Display"/>
                <a:ea typeface="Playfair Display"/>
                <a:cs typeface="Playfair Display"/>
                <a:sym typeface="Playfair Display"/>
              </a:rPr>
              <a:t>created by comparing half year worth of payments in ‘78 with full year’s worth in ‘76, ‘77.</a:t>
            </a:r>
            <a:endParaRPr sz="24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t/>
            </a:r>
            <a:endParaRPr sz="24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rPr b="1" lang="en" sz="2400">
                <a:solidFill>
                  <a:srgbClr val="EA0000"/>
                </a:solidFill>
                <a:latin typeface="Playfair Display"/>
                <a:ea typeface="Playfair Display"/>
                <a:cs typeface="Playfair Display"/>
                <a:sym typeface="Playfair Display"/>
              </a:rPr>
              <a:t>Lie repeated 4 times.</a:t>
            </a:r>
            <a:endParaRPr b="1" sz="2000">
              <a:solidFill>
                <a:srgbClr val="EA0000"/>
              </a:solidFill>
              <a:latin typeface="Playfair Display"/>
              <a:ea typeface="Playfair Display"/>
              <a:cs typeface="Playfair Display"/>
              <a:sym typeface="Playfair Display"/>
            </a:endParaRPr>
          </a:p>
        </p:txBody>
      </p:sp>
      <p:sp>
        <p:nvSpPr>
          <p:cNvPr id="241" name="Shape 241"/>
          <p:cNvSpPr txBox="1"/>
          <p:nvPr/>
        </p:nvSpPr>
        <p:spPr>
          <a:xfrm>
            <a:off x="3629227" y="822250"/>
            <a:ext cx="1897500" cy="10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New York Times</a:t>
            </a:r>
            <a:endParaRPr b="1" i="1" sz="12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8/8/1978</a:t>
            </a:r>
            <a:endParaRPr b="1" i="1" sz="1200">
              <a:solidFill>
                <a:srgbClr val="434343"/>
              </a:solidFill>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850325" y="833925"/>
            <a:ext cx="3199450" cy="4144375"/>
          </a:xfrm>
          <a:prstGeom prst="rect">
            <a:avLst/>
          </a:prstGeom>
          <a:noFill/>
          <a:ln>
            <a:noFill/>
          </a:ln>
        </p:spPr>
      </p:pic>
      <p:sp>
        <p:nvSpPr>
          <p:cNvPr id="247" name="Shape 247"/>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pic>
        <p:nvPicPr>
          <p:cNvPr id="248" name="Shape 248"/>
          <p:cNvPicPr preferRelativeResize="0"/>
          <p:nvPr/>
        </p:nvPicPr>
        <p:blipFill>
          <a:blip r:embed="rId4">
            <a:alphaModFix/>
          </a:blip>
          <a:stretch>
            <a:fillRect/>
          </a:stretch>
        </p:blipFill>
        <p:spPr>
          <a:xfrm>
            <a:off x="1038318" y="3570801"/>
            <a:ext cx="966076" cy="563025"/>
          </a:xfrm>
          <a:prstGeom prst="rect">
            <a:avLst/>
          </a:prstGeom>
          <a:noFill/>
          <a:ln>
            <a:noFill/>
          </a:ln>
        </p:spPr>
      </p:pic>
      <p:sp>
        <p:nvSpPr>
          <p:cNvPr id="249" name="Shape 249"/>
          <p:cNvSpPr txBox="1"/>
          <p:nvPr/>
        </p:nvSpPr>
        <p:spPr>
          <a:xfrm>
            <a:off x="4733025" y="2182800"/>
            <a:ext cx="3737400" cy="1893900"/>
          </a:xfrm>
          <a:prstGeom prst="rect">
            <a:avLst/>
          </a:prstGeom>
          <a:noFill/>
          <a:ln cap="flat" cmpd="sng" w="19050">
            <a:solidFill>
              <a:srgbClr val="E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434343"/>
                </a:solidFill>
                <a:latin typeface="Playfair Display"/>
                <a:ea typeface="Playfair Display"/>
                <a:cs typeface="Playfair Display"/>
                <a:sym typeface="Playfair Display"/>
              </a:rPr>
              <a:t>Clear detailed labels, should explain distortion and events, </a:t>
            </a:r>
            <a:r>
              <a:rPr b="1" lang="en" sz="2400">
                <a:solidFill>
                  <a:srgbClr val="434343"/>
                </a:solidFill>
                <a:latin typeface="Playfair Display"/>
                <a:ea typeface="Playfair Display"/>
                <a:cs typeface="Playfair Display"/>
                <a:sym typeface="Playfair Display"/>
              </a:rPr>
              <a:t>on the graphic</a:t>
            </a:r>
            <a:r>
              <a:rPr lang="en" sz="2400">
                <a:solidFill>
                  <a:srgbClr val="434343"/>
                </a:solidFill>
                <a:latin typeface="Playfair Display"/>
                <a:ea typeface="Playfair Display"/>
                <a:cs typeface="Playfair Display"/>
                <a:sym typeface="Playfair Display"/>
              </a:rPr>
              <a:t>.</a:t>
            </a:r>
            <a:endParaRPr b="1" sz="2400">
              <a:solidFill>
                <a:srgbClr val="EA0000"/>
              </a:solidFill>
              <a:latin typeface="Playfair Display"/>
              <a:ea typeface="Playfair Display"/>
              <a:cs typeface="Playfair Display"/>
              <a:sym typeface="Playfair Display"/>
            </a:endParaRPr>
          </a:p>
        </p:txBody>
      </p:sp>
      <p:sp>
        <p:nvSpPr>
          <p:cNvPr id="250" name="Shape 250"/>
          <p:cNvSpPr txBox="1"/>
          <p:nvPr/>
        </p:nvSpPr>
        <p:spPr>
          <a:xfrm>
            <a:off x="3629227" y="822250"/>
            <a:ext cx="1897500" cy="10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New York Times</a:t>
            </a:r>
            <a:endParaRPr b="1" i="1" sz="12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8/8/1978</a:t>
            </a:r>
            <a:endParaRPr b="1" i="1" sz="1200">
              <a:solidFill>
                <a:srgbClr val="434343"/>
              </a:solidFill>
              <a:latin typeface="Playfair Display"/>
              <a:ea typeface="Playfair Display"/>
              <a:cs typeface="Playfair Display"/>
              <a:sym typeface="Playfair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Shape 255"/>
          <p:cNvPicPr preferRelativeResize="0"/>
          <p:nvPr/>
        </p:nvPicPr>
        <p:blipFill rotWithShape="1">
          <a:blip r:embed="rId3">
            <a:alphaModFix/>
          </a:blip>
          <a:srcRect b="0" l="0" r="0" t="2647"/>
          <a:stretch/>
        </p:blipFill>
        <p:spPr>
          <a:xfrm>
            <a:off x="771100" y="1187475"/>
            <a:ext cx="7601800" cy="2426875"/>
          </a:xfrm>
          <a:prstGeom prst="rect">
            <a:avLst/>
          </a:prstGeom>
          <a:noFill/>
          <a:ln>
            <a:noFill/>
          </a:ln>
        </p:spPr>
      </p:pic>
      <p:sp>
        <p:nvSpPr>
          <p:cNvPr id="256" name="Shape 256"/>
          <p:cNvSpPr txBox="1"/>
          <p:nvPr/>
        </p:nvSpPr>
        <p:spPr>
          <a:xfrm>
            <a:off x="1116275" y="127076"/>
            <a:ext cx="68700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Infographics lacking </a:t>
            </a:r>
            <a:r>
              <a:rPr b="1" lang="en" sz="2400">
                <a:solidFill>
                  <a:srgbClr val="434343"/>
                </a:solidFill>
                <a:latin typeface="Playfair Display"/>
                <a:ea typeface="Playfair Display"/>
                <a:cs typeface="Playfair Display"/>
                <a:sym typeface="Playfair Display"/>
              </a:rPr>
              <a:t>integrity</a:t>
            </a:r>
            <a:endParaRPr b="1"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b="0" l="0" r="0" t="2647"/>
          <a:stretch/>
        </p:blipFill>
        <p:spPr>
          <a:xfrm>
            <a:off x="771100" y="1187475"/>
            <a:ext cx="7601800" cy="2426875"/>
          </a:xfrm>
          <a:prstGeom prst="rect">
            <a:avLst/>
          </a:prstGeom>
          <a:noFill/>
          <a:ln>
            <a:noFill/>
          </a:ln>
        </p:spPr>
      </p:pic>
      <p:sp>
        <p:nvSpPr>
          <p:cNvPr id="262" name="Shape 262"/>
          <p:cNvSpPr/>
          <p:nvPr/>
        </p:nvSpPr>
        <p:spPr>
          <a:xfrm>
            <a:off x="5099025" y="2839750"/>
            <a:ext cx="3808800" cy="819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txBox="1"/>
          <p:nvPr/>
        </p:nvSpPr>
        <p:spPr>
          <a:xfrm>
            <a:off x="6423194" y="2582942"/>
            <a:ext cx="1897500" cy="4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A0000"/>
                </a:solidFill>
                <a:latin typeface="Georgia"/>
                <a:ea typeface="Georgia"/>
                <a:cs typeface="Georgia"/>
                <a:sym typeface="Georgia"/>
              </a:rPr>
              <a:t>+$</a:t>
            </a:r>
            <a:r>
              <a:rPr b="1" lang="en" sz="1200">
                <a:solidFill>
                  <a:srgbClr val="EA0000"/>
                </a:solidFill>
                <a:latin typeface="Playfair Display"/>
                <a:ea typeface="Playfair Display"/>
                <a:cs typeface="Playfair Display"/>
                <a:sym typeface="Playfair Display"/>
              </a:rPr>
              <a:t>1 (0,5%)</a:t>
            </a:r>
            <a:endParaRPr b="1" sz="1200">
              <a:solidFill>
                <a:srgbClr val="EA0000"/>
              </a:solidFill>
              <a:latin typeface="Playfair Display"/>
              <a:ea typeface="Playfair Display"/>
              <a:cs typeface="Playfair Display"/>
              <a:sym typeface="Playfair Display"/>
            </a:endParaRPr>
          </a:p>
        </p:txBody>
      </p:sp>
      <p:sp>
        <p:nvSpPr>
          <p:cNvPr id="264" name="Shape 264"/>
          <p:cNvSpPr txBox="1"/>
          <p:nvPr/>
        </p:nvSpPr>
        <p:spPr>
          <a:xfrm>
            <a:off x="1772494" y="2659142"/>
            <a:ext cx="1897500" cy="4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A0000"/>
                </a:solidFill>
                <a:latin typeface="Georgia"/>
                <a:ea typeface="Georgia"/>
                <a:cs typeface="Georgia"/>
                <a:sym typeface="Georgia"/>
              </a:rPr>
              <a:t>+$</a:t>
            </a:r>
            <a:r>
              <a:rPr b="1" lang="en" sz="1200">
                <a:solidFill>
                  <a:srgbClr val="EA0000"/>
                </a:solidFill>
                <a:latin typeface="Playfair Display"/>
                <a:ea typeface="Playfair Display"/>
                <a:cs typeface="Playfair Display"/>
                <a:sym typeface="Playfair Display"/>
              </a:rPr>
              <a:t>25 (17,0%)</a:t>
            </a:r>
            <a:endParaRPr b="1" sz="1200">
              <a:solidFill>
                <a:srgbClr val="EA0000"/>
              </a:solidFill>
              <a:latin typeface="Playfair Display"/>
              <a:ea typeface="Playfair Display"/>
              <a:cs typeface="Playfair Display"/>
              <a:sym typeface="Playfair Display"/>
            </a:endParaRPr>
          </a:p>
        </p:txBody>
      </p:sp>
      <p:sp>
        <p:nvSpPr>
          <p:cNvPr id="265" name="Shape 265"/>
          <p:cNvSpPr txBox="1"/>
          <p:nvPr/>
        </p:nvSpPr>
        <p:spPr>
          <a:xfrm>
            <a:off x="684300" y="270575"/>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A0000"/>
                </a:solidFill>
                <a:latin typeface="Playfair Display"/>
                <a:ea typeface="Playfair Display"/>
                <a:cs typeface="Playfair Display"/>
                <a:sym typeface="Playfair Display"/>
              </a:rPr>
              <a:t>Distortion</a:t>
            </a:r>
            <a:r>
              <a:rPr lang="en" sz="3000">
                <a:solidFill>
                  <a:srgbClr val="434343"/>
                </a:solidFill>
                <a:latin typeface="Playfair Display"/>
                <a:ea typeface="Playfair Display"/>
                <a:cs typeface="Playfair Display"/>
                <a:sym typeface="Playfair Display"/>
              </a:rPr>
              <a:t> in statistical graphics</a:t>
            </a:r>
            <a:endParaRPr sz="3000">
              <a:solidFill>
                <a:srgbClr val="434343"/>
              </a:solidFill>
              <a:latin typeface="Playfair Display"/>
              <a:ea typeface="Playfair Display"/>
              <a:cs typeface="Playfair Display"/>
              <a:sym typeface="Playfair Display"/>
            </a:endParaRPr>
          </a:p>
        </p:txBody>
      </p:sp>
      <p:sp>
        <p:nvSpPr>
          <p:cNvPr id="266" name="Shape 266"/>
          <p:cNvSpPr txBox="1"/>
          <p:nvPr/>
        </p:nvSpPr>
        <p:spPr>
          <a:xfrm>
            <a:off x="1709493" y="3215750"/>
            <a:ext cx="5705100" cy="1408800"/>
          </a:xfrm>
          <a:prstGeom prst="rect">
            <a:avLst/>
          </a:prstGeom>
          <a:noFill/>
          <a:ln cap="flat" cmpd="sng" w="19050">
            <a:solidFill>
              <a:srgbClr val="E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layfair Display"/>
                <a:ea typeface="Playfair Display"/>
                <a:cs typeface="Playfair Display"/>
                <a:sym typeface="Playfair Display"/>
              </a:rPr>
              <a:t>Graphical </a:t>
            </a:r>
            <a:r>
              <a:rPr b="1" lang="en" sz="2400">
                <a:solidFill>
                  <a:srgbClr val="434343"/>
                </a:solidFill>
                <a:latin typeface="Playfair Display"/>
                <a:ea typeface="Playfair Display"/>
                <a:cs typeface="Playfair Display"/>
                <a:sym typeface="Playfair Display"/>
              </a:rPr>
              <a:t>representations</a:t>
            </a:r>
            <a:r>
              <a:rPr lang="en" sz="2400">
                <a:solidFill>
                  <a:srgbClr val="434343"/>
                </a:solidFill>
                <a:latin typeface="Playfair Display"/>
                <a:ea typeface="Playfair Display"/>
                <a:cs typeface="Playfair Display"/>
                <a:sym typeface="Playfair Display"/>
              </a:rPr>
              <a:t> of numbers should be </a:t>
            </a:r>
            <a:r>
              <a:rPr b="1" lang="en" sz="2400">
                <a:solidFill>
                  <a:srgbClr val="434343"/>
                </a:solidFill>
                <a:latin typeface="Playfair Display"/>
                <a:ea typeface="Playfair Display"/>
                <a:cs typeface="Playfair Display"/>
                <a:sym typeface="Playfair Display"/>
              </a:rPr>
              <a:t>proportional</a:t>
            </a:r>
            <a:r>
              <a:rPr lang="en" sz="2400">
                <a:solidFill>
                  <a:srgbClr val="434343"/>
                </a:solidFill>
                <a:latin typeface="Playfair Display"/>
                <a:ea typeface="Playfair Display"/>
                <a:cs typeface="Playfair Display"/>
                <a:sym typeface="Playfair Display"/>
              </a:rPr>
              <a:t> to the </a:t>
            </a:r>
            <a:br>
              <a:rPr lang="en" sz="2400">
                <a:solidFill>
                  <a:srgbClr val="434343"/>
                </a:solidFill>
                <a:latin typeface="Playfair Display"/>
                <a:ea typeface="Playfair Display"/>
                <a:cs typeface="Playfair Display"/>
                <a:sym typeface="Playfair Display"/>
              </a:rPr>
            </a:br>
            <a:r>
              <a:rPr b="1" lang="en" sz="2400">
                <a:solidFill>
                  <a:srgbClr val="434343"/>
                </a:solidFill>
                <a:latin typeface="Playfair Display"/>
                <a:ea typeface="Playfair Display"/>
                <a:cs typeface="Playfair Display"/>
                <a:sym typeface="Playfair Display"/>
              </a:rPr>
              <a:t>numerical</a:t>
            </a:r>
            <a:r>
              <a:rPr lang="en" sz="2400">
                <a:solidFill>
                  <a:srgbClr val="434343"/>
                </a:solidFill>
                <a:latin typeface="Playfair Display"/>
                <a:ea typeface="Playfair Display"/>
                <a:cs typeface="Playfair Display"/>
                <a:sym typeface="Playfair Display"/>
              </a:rPr>
              <a:t> </a:t>
            </a:r>
            <a:r>
              <a:rPr b="1" lang="en" sz="2400">
                <a:solidFill>
                  <a:srgbClr val="434343"/>
                </a:solidFill>
                <a:latin typeface="Playfair Display"/>
                <a:ea typeface="Playfair Display"/>
                <a:cs typeface="Playfair Display"/>
                <a:sym typeface="Playfair Display"/>
              </a:rPr>
              <a:t>quantities</a:t>
            </a:r>
            <a:r>
              <a:rPr lang="en" sz="2400">
                <a:solidFill>
                  <a:srgbClr val="434343"/>
                </a:solidFill>
                <a:latin typeface="Playfair Display"/>
                <a:ea typeface="Playfair Display"/>
                <a:cs typeface="Playfair Display"/>
                <a:sym typeface="Playfair Display"/>
              </a:rPr>
              <a:t> represented.</a:t>
            </a:r>
            <a:endParaRPr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nvSpPr>
        <p:spPr>
          <a:xfrm>
            <a:off x="684300" y="270575"/>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A0000"/>
                </a:solidFill>
                <a:latin typeface="Playfair Display"/>
                <a:ea typeface="Playfair Display"/>
                <a:cs typeface="Playfair Display"/>
                <a:sym typeface="Playfair Display"/>
              </a:rPr>
              <a:t>Measuring distortion</a:t>
            </a:r>
            <a:r>
              <a:rPr lang="en" sz="3000">
                <a:solidFill>
                  <a:srgbClr val="434343"/>
                </a:solidFill>
                <a:latin typeface="Playfair Display"/>
                <a:ea typeface="Playfair Display"/>
                <a:cs typeface="Playfair Display"/>
                <a:sym typeface="Playfair Display"/>
              </a:rPr>
              <a:t> in statistical graphics</a:t>
            </a:r>
            <a:endParaRPr sz="3000">
              <a:solidFill>
                <a:srgbClr val="434343"/>
              </a:solidFill>
              <a:latin typeface="Playfair Display"/>
              <a:ea typeface="Playfair Display"/>
              <a:cs typeface="Playfair Display"/>
              <a:sym typeface="Playfair Display"/>
            </a:endParaRPr>
          </a:p>
        </p:txBody>
      </p:sp>
      <p:cxnSp>
        <p:nvCxnSpPr>
          <p:cNvPr id="272" name="Shape 272"/>
          <p:cNvCxnSpPr/>
          <p:nvPr/>
        </p:nvCxnSpPr>
        <p:spPr>
          <a:xfrm>
            <a:off x="3598152" y="2611825"/>
            <a:ext cx="4032000" cy="0"/>
          </a:xfrm>
          <a:prstGeom prst="straightConnector1">
            <a:avLst/>
          </a:prstGeom>
          <a:noFill/>
          <a:ln cap="flat" cmpd="sng" w="9525">
            <a:solidFill>
              <a:schemeClr val="dk2"/>
            </a:solidFill>
            <a:prstDash val="solid"/>
            <a:round/>
            <a:headEnd len="med" w="med" type="none"/>
            <a:tailEnd len="med" w="med" type="none"/>
          </a:ln>
        </p:spPr>
      </p:cxnSp>
      <p:sp>
        <p:nvSpPr>
          <p:cNvPr id="273" name="Shape 273"/>
          <p:cNvSpPr txBox="1"/>
          <p:nvPr/>
        </p:nvSpPr>
        <p:spPr>
          <a:xfrm>
            <a:off x="1626325" y="2311709"/>
            <a:ext cx="20874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400">
                <a:solidFill>
                  <a:srgbClr val="434343"/>
                </a:solidFill>
                <a:latin typeface="Playfair Display"/>
                <a:ea typeface="Playfair Display"/>
                <a:cs typeface="Playfair Display"/>
                <a:sym typeface="Playfair Display"/>
              </a:rPr>
              <a:t>Lie Factor</a:t>
            </a:r>
            <a:r>
              <a:rPr b="1" i="1" lang="en" sz="2400">
                <a:solidFill>
                  <a:srgbClr val="434343"/>
                </a:solidFill>
                <a:latin typeface="Georgia"/>
                <a:ea typeface="Georgia"/>
                <a:cs typeface="Georgia"/>
                <a:sym typeface="Georgia"/>
              </a:rPr>
              <a:t> </a:t>
            </a:r>
            <a:r>
              <a:rPr lang="en" sz="2400">
                <a:solidFill>
                  <a:srgbClr val="434343"/>
                </a:solidFill>
                <a:latin typeface="Georgia"/>
                <a:ea typeface="Georgia"/>
                <a:cs typeface="Georgia"/>
                <a:sym typeface="Georgia"/>
              </a:rPr>
              <a:t>=</a:t>
            </a:r>
            <a:endParaRPr sz="2400">
              <a:solidFill>
                <a:srgbClr val="434343"/>
              </a:solidFill>
              <a:latin typeface="Georgia"/>
              <a:ea typeface="Georgia"/>
              <a:cs typeface="Georgia"/>
              <a:sym typeface="Georgia"/>
            </a:endParaRPr>
          </a:p>
        </p:txBody>
      </p:sp>
      <p:sp>
        <p:nvSpPr>
          <p:cNvPr id="274" name="Shape 274"/>
          <p:cNvSpPr txBox="1"/>
          <p:nvPr/>
        </p:nvSpPr>
        <p:spPr>
          <a:xfrm>
            <a:off x="3514425" y="2114824"/>
            <a:ext cx="41181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Playfair Display"/>
                <a:ea typeface="Playfair Display"/>
                <a:cs typeface="Playfair Display"/>
                <a:sym typeface="Playfair Display"/>
              </a:rPr>
              <a:t>size of effect shown in graphic</a:t>
            </a:r>
            <a:endParaRPr sz="2000">
              <a:solidFill>
                <a:srgbClr val="434343"/>
              </a:solidFill>
              <a:latin typeface="Playfair Display"/>
              <a:ea typeface="Playfair Display"/>
              <a:cs typeface="Playfair Display"/>
              <a:sym typeface="Playfair Display"/>
            </a:endParaRPr>
          </a:p>
        </p:txBody>
      </p:sp>
      <p:sp>
        <p:nvSpPr>
          <p:cNvPr id="275" name="Shape 275"/>
          <p:cNvSpPr txBox="1"/>
          <p:nvPr/>
        </p:nvSpPr>
        <p:spPr>
          <a:xfrm>
            <a:off x="3514425" y="2589821"/>
            <a:ext cx="41181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Playfair Display"/>
                <a:ea typeface="Playfair Display"/>
                <a:cs typeface="Playfair Display"/>
                <a:sym typeface="Playfair Display"/>
              </a:rPr>
              <a:t>size of effect in the data</a:t>
            </a:r>
            <a:endParaRPr sz="2000">
              <a:solidFill>
                <a:srgbClr val="434343"/>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p:nvPr/>
        </p:nvSpPr>
        <p:spPr>
          <a:xfrm>
            <a:off x="379639" y="2269750"/>
            <a:ext cx="1301400" cy="859500"/>
          </a:xfrm>
          <a:prstGeom prst="rect">
            <a:avLst/>
          </a:prstGeom>
          <a:solidFill>
            <a:srgbClr val="EA00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1800">
                <a:solidFill>
                  <a:srgbClr val="FFFFFF"/>
                </a:solidFill>
                <a:latin typeface="Playfair Display"/>
                <a:ea typeface="Playfair Display"/>
                <a:cs typeface="Playfair Display"/>
                <a:sym typeface="Playfair Display"/>
              </a:rPr>
              <a:t>15%</a:t>
            </a:r>
            <a:endParaRPr b="1" sz="1800">
              <a:solidFill>
                <a:srgbClr val="FFFFFF"/>
              </a:solidFill>
              <a:latin typeface="Playfair Display"/>
              <a:ea typeface="Playfair Display"/>
              <a:cs typeface="Playfair Display"/>
              <a:sym typeface="Playfair Display"/>
            </a:endParaRPr>
          </a:p>
          <a:p>
            <a:pPr indent="0" lvl="0" marL="0" algn="ctr">
              <a:spcBef>
                <a:spcPts val="0"/>
              </a:spcBef>
              <a:spcAft>
                <a:spcPts val="0"/>
              </a:spcAft>
              <a:buNone/>
            </a:pPr>
            <a:r>
              <a:rPr b="1" lang="en" sz="1800">
                <a:solidFill>
                  <a:srgbClr val="FFFFFF"/>
                </a:solidFill>
                <a:latin typeface="Playfair Display"/>
                <a:ea typeface="Playfair Display"/>
                <a:cs typeface="Playfair Display"/>
                <a:sym typeface="Playfair Display"/>
              </a:rPr>
              <a:t>Losers</a:t>
            </a:r>
            <a:endParaRPr b="1" sz="1800">
              <a:solidFill>
                <a:srgbClr val="FFFFFF"/>
              </a:solidFill>
              <a:latin typeface="Playfair Display"/>
              <a:ea typeface="Playfair Display"/>
              <a:cs typeface="Playfair Display"/>
              <a:sym typeface="Playfair Display"/>
            </a:endParaRPr>
          </a:p>
        </p:txBody>
      </p:sp>
      <p:sp>
        <p:nvSpPr>
          <p:cNvPr id="74" name="Shape 74"/>
          <p:cNvSpPr/>
          <p:nvPr/>
        </p:nvSpPr>
        <p:spPr>
          <a:xfrm>
            <a:off x="1681093" y="2269750"/>
            <a:ext cx="3825000" cy="859500"/>
          </a:xfrm>
          <a:prstGeom prst="rect">
            <a:avLst/>
          </a:prstGeom>
          <a:solidFill>
            <a:srgbClr val="D9D9D9"/>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1800">
                <a:latin typeface="Playfair Display"/>
                <a:ea typeface="Playfair Display"/>
                <a:cs typeface="Playfair Display"/>
                <a:sym typeface="Playfair Display"/>
              </a:rPr>
              <a:t>46%</a:t>
            </a:r>
            <a:endParaRPr b="1" sz="1800">
              <a:latin typeface="Playfair Display"/>
              <a:ea typeface="Playfair Display"/>
              <a:cs typeface="Playfair Display"/>
              <a:sym typeface="Playfair Display"/>
            </a:endParaRPr>
          </a:p>
          <a:p>
            <a:pPr indent="0" lvl="0" marL="0" algn="ctr">
              <a:spcBef>
                <a:spcPts val="0"/>
              </a:spcBef>
              <a:spcAft>
                <a:spcPts val="0"/>
              </a:spcAft>
              <a:buNone/>
            </a:pPr>
            <a:r>
              <a:rPr b="1" lang="en" sz="1800">
                <a:latin typeface="Playfair Display"/>
                <a:ea typeface="Playfair Display"/>
                <a:cs typeface="Playfair Display"/>
                <a:sym typeface="Playfair Display"/>
              </a:rPr>
              <a:t>No impact</a:t>
            </a:r>
            <a:endParaRPr b="1" sz="1800">
              <a:latin typeface="Playfair Display"/>
              <a:ea typeface="Playfair Display"/>
              <a:cs typeface="Playfair Display"/>
              <a:sym typeface="Playfair Display"/>
            </a:endParaRPr>
          </a:p>
        </p:txBody>
      </p:sp>
      <p:sp>
        <p:nvSpPr>
          <p:cNvPr id="75" name="Shape 75"/>
          <p:cNvSpPr/>
          <p:nvPr/>
        </p:nvSpPr>
        <p:spPr>
          <a:xfrm>
            <a:off x="5505713" y="2269750"/>
            <a:ext cx="3243600" cy="859500"/>
          </a:xfrm>
          <a:prstGeom prst="rect">
            <a:avLst/>
          </a:prstGeom>
          <a:solidFill>
            <a:schemeClr val="accent5"/>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1800">
                <a:solidFill>
                  <a:srgbClr val="FFFFFF"/>
                </a:solidFill>
                <a:latin typeface="Playfair Display"/>
                <a:ea typeface="Playfair Display"/>
                <a:cs typeface="Playfair Display"/>
                <a:sym typeface="Playfair Display"/>
              </a:rPr>
              <a:t>39%</a:t>
            </a:r>
            <a:endParaRPr b="1" sz="1800">
              <a:solidFill>
                <a:srgbClr val="FFFFFF"/>
              </a:solidFill>
              <a:latin typeface="Playfair Display"/>
              <a:ea typeface="Playfair Display"/>
              <a:cs typeface="Playfair Display"/>
              <a:sym typeface="Playfair Display"/>
            </a:endParaRPr>
          </a:p>
          <a:p>
            <a:pPr indent="0" lvl="0" marL="0" algn="ctr">
              <a:spcBef>
                <a:spcPts val="0"/>
              </a:spcBef>
              <a:spcAft>
                <a:spcPts val="0"/>
              </a:spcAft>
              <a:buNone/>
            </a:pPr>
            <a:r>
              <a:rPr b="1" lang="en" sz="1800">
                <a:solidFill>
                  <a:srgbClr val="FFFFFF"/>
                </a:solidFill>
                <a:latin typeface="Playfair Display"/>
                <a:ea typeface="Playfair Display"/>
                <a:cs typeface="Playfair Display"/>
                <a:sym typeface="Playfair Display"/>
              </a:rPr>
              <a:t>Winners</a:t>
            </a:r>
            <a:endParaRPr b="1" sz="1800">
              <a:solidFill>
                <a:srgbClr val="FFFFFF"/>
              </a:solidFill>
              <a:latin typeface="Playfair Display"/>
              <a:ea typeface="Playfair Display"/>
              <a:cs typeface="Playfair Display"/>
              <a:sym typeface="Playfair Display"/>
            </a:endParaRPr>
          </a:p>
        </p:txBody>
      </p:sp>
      <p:sp>
        <p:nvSpPr>
          <p:cNvPr id="76" name="Shape 76"/>
          <p:cNvSpPr txBox="1"/>
          <p:nvPr/>
        </p:nvSpPr>
        <p:spPr>
          <a:xfrm>
            <a:off x="1116275" y="440775"/>
            <a:ext cx="6870000" cy="679200"/>
          </a:xfrm>
          <a:prstGeom prst="rect">
            <a:avLst/>
          </a:prstGeom>
          <a:noFill/>
          <a:ln cap="flat" cmpd="sng" w="19050">
            <a:solidFill>
              <a:srgbClr val="E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0000"/>
                </a:solidFill>
                <a:latin typeface="Playfair Display"/>
                <a:ea typeface="Playfair Display"/>
                <a:cs typeface="Playfair Display"/>
                <a:sym typeface="Playfair Display"/>
              </a:rPr>
              <a:t>Netflix</a:t>
            </a:r>
            <a:r>
              <a:rPr b="1" lang="en" sz="3000">
                <a:solidFill>
                  <a:srgbClr val="CC0000"/>
                </a:solidFill>
                <a:latin typeface="Playfair Display"/>
                <a:ea typeface="Playfair Display"/>
                <a:cs typeface="Playfair Display"/>
                <a:sym typeface="Playfair Display"/>
              </a:rPr>
              <a:t> </a:t>
            </a:r>
            <a:r>
              <a:rPr lang="en" sz="3000">
                <a:solidFill>
                  <a:srgbClr val="434343"/>
                </a:solidFill>
                <a:latin typeface="Playfair Display"/>
                <a:ea typeface="Playfair Display"/>
                <a:cs typeface="Playfair Display"/>
                <a:sym typeface="Playfair Display"/>
              </a:rPr>
              <a:t>A/B test results 2012-2015</a:t>
            </a:r>
            <a:endParaRPr sz="3000">
              <a:solidFill>
                <a:srgbClr val="434343"/>
              </a:solidFill>
              <a:latin typeface="Playfair Display"/>
              <a:ea typeface="Playfair Display"/>
              <a:cs typeface="Playfair Display"/>
              <a:sym typeface="Playfair Display"/>
            </a:endParaRPr>
          </a:p>
        </p:txBody>
      </p:sp>
      <p:sp>
        <p:nvSpPr>
          <p:cNvPr id="77" name="Shape 77"/>
          <p:cNvSpPr txBox="1"/>
          <p:nvPr/>
        </p:nvSpPr>
        <p:spPr>
          <a:xfrm>
            <a:off x="-15150" y="4131600"/>
            <a:ext cx="8880000" cy="85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A0000"/>
                </a:solidFill>
                <a:highlight>
                  <a:schemeClr val="lt1"/>
                </a:highlight>
                <a:latin typeface="Playfair Display"/>
                <a:ea typeface="Playfair Display"/>
                <a:cs typeface="Playfair Display"/>
                <a:sym typeface="Playfair Display"/>
              </a:rPr>
              <a:t>source:</a:t>
            </a:r>
            <a:r>
              <a:rPr lang="en" sz="1200">
                <a:solidFill>
                  <a:srgbClr val="434343"/>
                </a:solidFill>
                <a:highlight>
                  <a:schemeClr val="lt1"/>
                </a:highlight>
                <a:latin typeface="Playfair Display"/>
                <a:ea typeface="Playfair Display"/>
                <a:cs typeface="Playfair Display"/>
                <a:sym typeface="Playfair Display"/>
              </a:rPr>
              <a:t> </a:t>
            </a:r>
            <a:r>
              <a:rPr lang="en" sz="1200">
                <a:solidFill>
                  <a:srgbClr val="434343"/>
                </a:solidFill>
                <a:highlight>
                  <a:schemeClr val="lt1"/>
                </a:highlight>
                <a:latin typeface="Playfair Display"/>
                <a:ea typeface="Playfair Display"/>
                <a:cs typeface="Playfair Display"/>
                <a:sym typeface="Playfair Display"/>
              </a:rPr>
              <a:t>Jen Dante, Director of Product Innovation @Netflix </a:t>
            </a:r>
            <a:endParaRPr sz="1200">
              <a:solidFill>
                <a:srgbClr val="434343"/>
              </a:solidFill>
              <a:highlight>
                <a:schemeClr val="lt1"/>
              </a:highlight>
              <a:latin typeface="Playfair Display"/>
              <a:ea typeface="Playfair Display"/>
              <a:cs typeface="Playfair Display"/>
              <a:sym typeface="Playfair Display"/>
            </a:endParaRPr>
          </a:p>
          <a:p>
            <a:pPr indent="0" lvl="0" marL="0" rtl="0" algn="r">
              <a:spcBef>
                <a:spcPts val="0"/>
              </a:spcBef>
              <a:spcAft>
                <a:spcPts val="0"/>
              </a:spcAft>
              <a:buNone/>
            </a:pPr>
            <a:r>
              <a:rPr lang="en" sz="1200">
                <a:solidFill>
                  <a:srgbClr val="434343"/>
                </a:solidFill>
                <a:highlight>
                  <a:schemeClr val="lt1"/>
                </a:highlight>
                <a:latin typeface="Playfair Display"/>
                <a:ea typeface="Playfair Display"/>
                <a:cs typeface="Playfair Display"/>
                <a:sym typeface="Playfair Display"/>
              </a:rPr>
              <a:t>Product Management Festival, Zürich 2016</a:t>
            </a:r>
            <a:endParaRPr sz="1200">
              <a:solidFill>
                <a:srgbClr val="434343"/>
              </a:solidFill>
              <a:highlight>
                <a:schemeClr val="lt1"/>
              </a:highlight>
              <a:latin typeface="Playfair Display"/>
              <a:ea typeface="Playfair Display"/>
              <a:cs typeface="Playfair Display"/>
              <a:sym typeface="Playfair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Shape 280"/>
          <p:cNvPicPr preferRelativeResize="0"/>
          <p:nvPr/>
        </p:nvPicPr>
        <p:blipFill rotWithShape="1">
          <a:blip r:embed="rId3">
            <a:alphaModFix/>
          </a:blip>
          <a:srcRect b="11863" l="0" r="0" t="0"/>
          <a:stretch/>
        </p:blipFill>
        <p:spPr>
          <a:xfrm>
            <a:off x="676150" y="1011700"/>
            <a:ext cx="8009076" cy="3853199"/>
          </a:xfrm>
          <a:prstGeom prst="rect">
            <a:avLst/>
          </a:prstGeom>
          <a:noFill/>
          <a:ln>
            <a:noFill/>
          </a:ln>
        </p:spPr>
      </p:pic>
      <p:sp>
        <p:nvSpPr>
          <p:cNvPr id="281" name="Shape 281"/>
          <p:cNvSpPr txBox="1"/>
          <p:nvPr/>
        </p:nvSpPr>
        <p:spPr>
          <a:xfrm>
            <a:off x="6113475" y="4439375"/>
            <a:ext cx="25323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434343"/>
                </a:solidFill>
                <a:latin typeface="Playfair Display"/>
                <a:ea typeface="Playfair Display"/>
                <a:cs typeface="Playfair Display"/>
                <a:sym typeface="Playfair Display"/>
              </a:rPr>
              <a:t>New York Times, August 9, 1978</a:t>
            </a:r>
            <a:endParaRPr i="1" sz="1200">
              <a:solidFill>
                <a:srgbClr val="434343"/>
              </a:solidFill>
              <a:latin typeface="Playfair Display"/>
              <a:ea typeface="Playfair Display"/>
              <a:cs typeface="Playfair Display"/>
              <a:sym typeface="Playfair Display"/>
            </a:endParaRPr>
          </a:p>
        </p:txBody>
      </p:sp>
      <p:sp>
        <p:nvSpPr>
          <p:cNvPr id="282" name="Shape 282"/>
          <p:cNvSpPr txBox="1"/>
          <p:nvPr/>
        </p:nvSpPr>
        <p:spPr>
          <a:xfrm>
            <a:off x="684300" y="270575"/>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34343"/>
                </a:solidFill>
                <a:latin typeface="Playfair Display"/>
                <a:ea typeface="Playfair Display"/>
                <a:cs typeface="Playfair Display"/>
                <a:sym typeface="Playfair Display"/>
              </a:rPr>
              <a:t>Measuring distortion</a:t>
            </a:r>
            <a:r>
              <a:rPr lang="en" sz="2400">
                <a:solidFill>
                  <a:srgbClr val="434343"/>
                </a:solidFill>
                <a:latin typeface="Playfair Display"/>
                <a:ea typeface="Playfair Display"/>
                <a:cs typeface="Playfair Display"/>
                <a:sym typeface="Playfair Display"/>
              </a:rPr>
              <a:t> in statistical graphics</a:t>
            </a:r>
            <a:endParaRPr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Shape 287"/>
          <p:cNvPicPr preferRelativeResize="0"/>
          <p:nvPr/>
        </p:nvPicPr>
        <p:blipFill rotWithShape="1">
          <a:blip r:embed="rId3">
            <a:alphaModFix/>
          </a:blip>
          <a:srcRect b="11863" l="0" r="0" t="0"/>
          <a:stretch/>
        </p:blipFill>
        <p:spPr>
          <a:xfrm>
            <a:off x="676150" y="1011700"/>
            <a:ext cx="8009076" cy="3853199"/>
          </a:xfrm>
          <a:prstGeom prst="rect">
            <a:avLst/>
          </a:prstGeom>
          <a:noFill/>
          <a:ln>
            <a:noFill/>
          </a:ln>
        </p:spPr>
      </p:pic>
      <p:sp>
        <p:nvSpPr>
          <p:cNvPr id="288" name="Shape 288"/>
          <p:cNvSpPr txBox="1"/>
          <p:nvPr/>
        </p:nvSpPr>
        <p:spPr>
          <a:xfrm>
            <a:off x="6113475" y="4439375"/>
            <a:ext cx="25323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434343"/>
                </a:solidFill>
                <a:latin typeface="Playfair Display"/>
                <a:ea typeface="Playfair Display"/>
                <a:cs typeface="Playfair Display"/>
                <a:sym typeface="Playfair Display"/>
              </a:rPr>
              <a:t>New York Times, August 9, 1978</a:t>
            </a:r>
            <a:endParaRPr i="1" sz="1200">
              <a:solidFill>
                <a:srgbClr val="434343"/>
              </a:solidFill>
              <a:latin typeface="Playfair Display"/>
              <a:ea typeface="Playfair Display"/>
              <a:cs typeface="Playfair Display"/>
              <a:sym typeface="Playfair Display"/>
            </a:endParaRPr>
          </a:p>
        </p:txBody>
      </p:sp>
      <p:sp>
        <p:nvSpPr>
          <p:cNvPr id="289" name="Shape 289"/>
          <p:cNvSpPr txBox="1"/>
          <p:nvPr/>
        </p:nvSpPr>
        <p:spPr>
          <a:xfrm>
            <a:off x="5303674" y="1088704"/>
            <a:ext cx="3128700" cy="67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434343"/>
                </a:solidFill>
                <a:latin typeface="Playfair Display"/>
                <a:ea typeface="Playfair Display"/>
                <a:cs typeface="Playfair Display"/>
                <a:sym typeface="Playfair Display"/>
              </a:rPr>
              <a:t>Lie Factor </a:t>
            </a:r>
            <a:r>
              <a:rPr lang="en" sz="2400">
                <a:solidFill>
                  <a:srgbClr val="434343"/>
                </a:solidFill>
                <a:latin typeface="Georgia"/>
                <a:ea typeface="Georgia"/>
                <a:cs typeface="Georgia"/>
                <a:sym typeface="Georgia"/>
              </a:rPr>
              <a:t>= </a:t>
            </a:r>
            <a:r>
              <a:rPr b="1" lang="en" sz="2400">
                <a:solidFill>
                  <a:srgbClr val="EA0000"/>
                </a:solidFill>
                <a:latin typeface="Playfair Display"/>
                <a:ea typeface="Playfair Display"/>
                <a:cs typeface="Playfair Display"/>
                <a:sym typeface="Playfair Display"/>
              </a:rPr>
              <a:t>14.8</a:t>
            </a:r>
            <a:endParaRPr b="1" sz="2400">
              <a:solidFill>
                <a:srgbClr val="EA0000"/>
              </a:solidFill>
              <a:latin typeface="Playfair Display"/>
              <a:ea typeface="Playfair Display"/>
              <a:cs typeface="Playfair Display"/>
              <a:sym typeface="Playfair Display"/>
            </a:endParaRPr>
          </a:p>
        </p:txBody>
      </p:sp>
      <p:sp>
        <p:nvSpPr>
          <p:cNvPr id="290" name="Shape 290"/>
          <p:cNvSpPr txBox="1"/>
          <p:nvPr/>
        </p:nvSpPr>
        <p:spPr>
          <a:xfrm>
            <a:off x="684300" y="270575"/>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34343"/>
                </a:solidFill>
                <a:latin typeface="Playfair Display"/>
                <a:ea typeface="Playfair Display"/>
                <a:cs typeface="Playfair Display"/>
                <a:sym typeface="Playfair Display"/>
              </a:rPr>
              <a:t>D</a:t>
            </a:r>
            <a:r>
              <a:rPr b="1" lang="en" sz="2400">
                <a:solidFill>
                  <a:srgbClr val="434343"/>
                </a:solidFill>
                <a:latin typeface="Playfair Display"/>
                <a:ea typeface="Playfair Display"/>
                <a:cs typeface="Playfair Display"/>
                <a:sym typeface="Playfair Display"/>
              </a:rPr>
              <a:t>istortion</a:t>
            </a:r>
            <a:r>
              <a:rPr lang="en" sz="2400">
                <a:solidFill>
                  <a:srgbClr val="434343"/>
                </a:solidFill>
                <a:latin typeface="Playfair Display"/>
                <a:ea typeface="Playfair Display"/>
                <a:cs typeface="Playfair Display"/>
                <a:sym typeface="Playfair Display"/>
              </a:rPr>
              <a:t> in statistical graphics</a:t>
            </a:r>
            <a:endParaRPr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b="18876" l="0" r="29488" t="12780"/>
          <a:stretch/>
        </p:blipFill>
        <p:spPr>
          <a:xfrm>
            <a:off x="502250" y="958426"/>
            <a:ext cx="6154052" cy="3993176"/>
          </a:xfrm>
          <a:prstGeom prst="rect">
            <a:avLst/>
          </a:prstGeom>
          <a:noFill/>
          <a:ln>
            <a:noFill/>
          </a:ln>
        </p:spPr>
      </p:pic>
      <p:sp>
        <p:nvSpPr>
          <p:cNvPr id="296" name="Shape 296"/>
          <p:cNvSpPr txBox="1"/>
          <p:nvPr/>
        </p:nvSpPr>
        <p:spPr>
          <a:xfrm>
            <a:off x="6580100" y="1182700"/>
            <a:ext cx="2157000" cy="67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434343"/>
                </a:solidFill>
                <a:latin typeface="Playfair Display"/>
                <a:ea typeface="Playfair Display"/>
                <a:cs typeface="Playfair Display"/>
                <a:sym typeface="Playfair Display"/>
              </a:rPr>
              <a:t>real increase: 708%</a:t>
            </a:r>
            <a:endParaRPr>
              <a:solidFill>
                <a:srgbClr val="434343"/>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None/>
            </a:pPr>
            <a:r>
              <a:rPr lang="en">
                <a:solidFill>
                  <a:srgbClr val="434343"/>
                </a:solidFill>
                <a:latin typeface="Playfair Display"/>
                <a:ea typeface="Playfair Display"/>
                <a:cs typeface="Playfair Display"/>
                <a:sym typeface="Playfair Display"/>
              </a:rPr>
              <a:t>shown as: 6700%</a:t>
            </a:r>
            <a:endParaRPr>
              <a:solidFill>
                <a:srgbClr val="434343"/>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None/>
            </a:pPr>
            <a:r>
              <a:rPr b="1" lang="en" sz="1800">
                <a:solidFill>
                  <a:srgbClr val="434343"/>
                </a:solidFill>
                <a:latin typeface="Playfair Display"/>
                <a:ea typeface="Playfair Display"/>
                <a:cs typeface="Playfair Display"/>
                <a:sym typeface="Playfair Display"/>
              </a:rPr>
              <a:t>lie factor </a:t>
            </a:r>
            <a:r>
              <a:rPr b="1" lang="en" sz="1800">
                <a:solidFill>
                  <a:srgbClr val="434343"/>
                </a:solidFill>
                <a:latin typeface="Georgia"/>
                <a:ea typeface="Georgia"/>
                <a:cs typeface="Georgia"/>
                <a:sym typeface="Georgia"/>
              </a:rPr>
              <a:t>= </a:t>
            </a:r>
            <a:r>
              <a:rPr b="1" lang="en" sz="1800">
                <a:solidFill>
                  <a:srgbClr val="EA0000"/>
                </a:solidFill>
                <a:latin typeface="Playfair Display"/>
                <a:ea typeface="Playfair Display"/>
                <a:cs typeface="Playfair Display"/>
                <a:sym typeface="Playfair Display"/>
              </a:rPr>
              <a:t>9,5</a:t>
            </a:r>
            <a:endParaRPr b="1" sz="1800">
              <a:solidFill>
                <a:srgbClr val="EA0000"/>
              </a:solidFill>
              <a:latin typeface="Playfair Display"/>
              <a:ea typeface="Playfair Display"/>
              <a:cs typeface="Playfair Display"/>
              <a:sym typeface="Playfair Display"/>
            </a:endParaRPr>
          </a:p>
        </p:txBody>
      </p:sp>
      <p:sp>
        <p:nvSpPr>
          <p:cNvPr id="297" name="Shape 297"/>
          <p:cNvSpPr txBox="1"/>
          <p:nvPr/>
        </p:nvSpPr>
        <p:spPr>
          <a:xfrm>
            <a:off x="6709675" y="4286975"/>
            <a:ext cx="19362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434343"/>
                </a:solidFill>
                <a:latin typeface="Playfair Display"/>
                <a:ea typeface="Playfair Display"/>
                <a:cs typeface="Playfair Display"/>
                <a:sym typeface="Playfair Display"/>
              </a:rPr>
              <a:t>Washington Post, </a:t>
            </a:r>
            <a:endParaRPr i="1" sz="12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rPr i="1" lang="en" sz="1200">
                <a:solidFill>
                  <a:srgbClr val="434343"/>
                </a:solidFill>
                <a:latin typeface="Playfair Display"/>
                <a:ea typeface="Playfair Display"/>
                <a:cs typeface="Playfair Display"/>
                <a:sym typeface="Playfair Display"/>
              </a:rPr>
              <a:t>March 29, 1979</a:t>
            </a:r>
            <a:endParaRPr i="1" sz="1200">
              <a:solidFill>
                <a:srgbClr val="434343"/>
              </a:solidFill>
              <a:latin typeface="Playfair Display"/>
              <a:ea typeface="Playfair Display"/>
              <a:cs typeface="Playfair Display"/>
              <a:sym typeface="Playfair Display"/>
            </a:endParaRPr>
          </a:p>
        </p:txBody>
      </p:sp>
      <p:sp>
        <p:nvSpPr>
          <p:cNvPr id="298" name="Shape 298"/>
          <p:cNvSpPr txBox="1"/>
          <p:nvPr/>
        </p:nvSpPr>
        <p:spPr>
          <a:xfrm>
            <a:off x="684300" y="270575"/>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34343"/>
                </a:solidFill>
                <a:latin typeface="Playfair Display"/>
                <a:ea typeface="Playfair Display"/>
                <a:cs typeface="Playfair Display"/>
                <a:sym typeface="Playfair Display"/>
              </a:rPr>
              <a:t>Distortion</a:t>
            </a:r>
            <a:r>
              <a:rPr lang="en" sz="2400">
                <a:solidFill>
                  <a:srgbClr val="434343"/>
                </a:solidFill>
                <a:latin typeface="Playfair Display"/>
                <a:ea typeface="Playfair Display"/>
                <a:cs typeface="Playfair Display"/>
                <a:sym typeface="Playfair Display"/>
              </a:rPr>
              <a:t> in statistical graphics</a:t>
            </a:r>
            <a:endParaRPr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nvSpPr>
        <p:spPr>
          <a:xfrm>
            <a:off x="5545075" y="1030300"/>
            <a:ext cx="2157000" cy="67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434343"/>
                </a:solidFill>
                <a:latin typeface="Playfair Display"/>
                <a:ea typeface="Playfair Display"/>
                <a:cs typeface="Playfair Display"/>
                <a:sym typeface="Playfair Display"/>
              </a:rPr>
              <a:t>real increase: 454%</a:t>
            </a:r>
            <a:endParaRPr>
              <a:solidFill>
                <a:srgbClr val="434343"/>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None/>
            </a:pPr>
            <a:r>
              <a:rPr lang="en">
                <a:solidFill>
                  <a:srgbClr val="434343"/>
                </a:solidFill>
                <a:latin typeface="Playfair Display"/>
                <a:ea typeface="Playfair Display"/>
                <a:cs typeface="Playfair Display"/>
                <a:sym typeface="Playfair Display"/>
              </a:rPr>
              <a:t>shown as: 4280%</a:t>
            </a:r>
            <a:endParaRPr>
              <a:solidFill>
                <a:srgbClr val="434343"/>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None/>
            </a:pPr>
            <a:r>
              <a:rPr b="1" lang="en" sz="1800">
                <a:solidFill>
                  <a:srgbClr val="434343"/>
                </a:solidFill>
                <a:latin typeface="Playfair Display"/>
                <a:ea typeface="Playfair Display"/>
                <a:cs typeface="Playfair Display"/>
                <a:sym typeface="Playfair Display"/>
              </a:rPr>
              <a:t>lie factor </a:t>
            </a:r>
            <a:r>
              <a:rPr b="1" lang="en" sz="1800">
                <a:solidFill>
                  <a:srgbClr val="434343"/>
                </a:solidFill>
                <a:latin typeface="Georgia"/>
                <a:ea typeface="Georgia"/>
                <a:cs typeface="Georgia"/>
                <a:sym typeface="Georgia"/>
              </a:rPr>
              <a:t>= </a:t>
            </a:r>
            <a:r>
              <a:rPr b="1" lang="en" sz="1800">
                <a:solidFill>
                  <a:srgbClr val="EA0000"/>
                </a:solidFill>
                <a:latin typeface="Playfair Display"/>
                <a:ea typeface="Playfair Display"/>
                <a:cs typeface="Playfair Display"/>
                <a:sym typeface="Playfair Display"/>
              </a:rPr>
              <a:t>9,4</a:t>
            </a:r>
            <a:endParaRPr b="1" sz="1800">
              <a:solidFill>
                <a:srgbClr val="EA0000"/>
              </a:solidFill>
              <a:latin typeface="Playfair Display"/>
              <a:ea typeface="Playfair Display"/>
              <a:cs typeface="Playfair Display"/>
              <a:sym typeface="Playfair Display"/>
            </a:endParaRPr>
          </a:p>
        </p:txBody>
      </p:sp>
      <p:sp>
        <p:nvSpPr>
          <p:cNvPr id="304" name="Shape 304"/>
          <p:cNvSpPr txBox="1"/>
          <p:nvPr/>
        </p:nvSpPr>
        <p:spPr>
          <a:xfrm>
            <a:off x="684300" y="270575"/>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34343"/>
                </a:solidFill>
                <a:latin typeface="Playfair Display"/>
                <a:ea typeface="Playfair Display"/>
                <a:cs typeface="Playfair Display"/>
                <a:sym typeface="Playfair Display"/>
              </a:rPr>
              <a:t>Distortion</a:t>
            </a:r>
            <a:r>
              <a:rPr lang="en" sz="2400">
                <a:solidFill>
                  <a:srgbClr val="434343"/>
                </a:solidFill>
                <a:latin typeface="Playfair Display"/>
                <a:ea typeface="Playfair Display"/>
                <a:cs typeface="Playfair Display"/>
                <a:sym typeface="Playfair Display"/>
              </a:rPr>
              <a:t> in statistical graphics</a:t>
            </a:r>
            <a:endParaRPr sz="2400">
              <a:solidFill>
                <a:srgbClr val="434343"/>
              </a:solidFill>
              <a:latin typeface="Playfair Display"/>
              <a:ea typeface="Playfair Display"/>
              <a:cs typeface="Playfair Display"/>
              <a:sym typeface="Playfair Display"/>
            </a:endParaRPr>
          </a:p>
        </p:txBody>
      </p:sp>
      <p:pic>
        <p:nvPicPr>
          <p:cNvPr id="305" name="Shape 305"/>
          <p:cNvPicPr preferRelativeResize="0"/>
          <p:nvPr/>
        </p:nvPicPr>
        <p:blipFill rotWithShape="1">
          <a:blip r:embed="rId3">
            <a:alphaModFix/>
          </a:blip>
          <a:srcRect b="0" l="11978" r="40542" t="19471"/>
          <a:stretch/>
        </p:blipFill>
        <p:spPr>
          <a:xfrm>
            <a:off x="1588600" y="1003150"/>
            <a:ext cx="3325173" cy="3914001"/>
          </a:xfrm>
          <a:prstGeom prst="rect">
            <a:avLst/>
          </a:prstGeom>
          <a:noFill/>
          <a:ln>
            <a:noFill/>
          </a:ln>
        </p:spPr>
      </p:pic>
      <p:sp>
        <p:nvSpPr>
          <p:cNvPr id="306" name="Shape 306"/>
          <p:cNvSpPr txBox="1"/>
          <p:nvPr/>
        </p:nvSpPr>
        <p:spPr>
          <a:xfrm>
            <a:off x="745850" y="1092300"/>
            <a:ext cx="11301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Time,</a:t>
            </a:r>
            <a:endParaRPr b="1" i="1" sz="12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April 9, 1979</a:t>
            </a:r>
            <a:endParaRPr b="1" i="1" sz="1200">
              <a:solidFill>
                <a:srgbClr val="434343"/>
              </a:solidFill>
              <a:latin typeface="Playfair Display"/>
              <a:ea typeface="Playfair Display"/>
              <a:cs typeface="Playfair Display"/>
              <a:sym typeface="Playfair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Shape 311"/>
          <p:cNvPicPr preferRelativeResize="0"/>
          <p:nvPr/>
        </p:nvPicPr>
        <p:blipFill rotWithShape="1">
          <a:blip r:embed="rId3">
            <a:alphaModFix/>
          </a:blip>
          <a:srcRect b="0" l="11978" r="40542" t="19471"/>
          <a:stretch/>
        </p:blipFill>
        <p:spPr>
          <a:xfrm>
            <a:off x="1588600" y="1003150"/>
            <a:ext cx="3325173" cy="3914001"/>
          </a:xfrm>
          <a:prstGeom prst="rect">
            <a:avLst/>
          </a:prstGeom>
          <a:noFill/>
          <a:ln>
            <a:noFill/>
          </a:ln>
        </p:spPr>
      </p:pic>
      <p:sp>
        <p:nvSpPr>
          <p:cNvPr id="312" name="Shape 312"/>
          <p:cNvSpPr txBox="1"/>
          <p:nvPr/>
        </p:nvSpPr>
        <p:spPr>
          <a:xfrm>
            <a:off x="745850" y="1092300"/>
            <a:ext cx="11301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Time,</a:t>
            </a:r>
            <a:endParaRPr b="1" i="1" sz="12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April 9, 1979</a:t>
            </a:r>
            <a:endParaRPr b="1" i="1" sz="1200">
              <a:solidFill>
                <a:srgbClr val="434343"/>
              </a:solidFill>
              <a:latin typeface="Playfair Display"/>
              <a:ea typeface="Playfair Display"/>
              <a:cs typeface="Playfair Display"/>
              <a:sym typeface="Playfair Display"/>
            </a:endParaRPr>
          </a:p>
        </p:txBody>
      </p:sp>
      <p:sp>
        <p:nvSpPr>
          <p:cNvPr id="313" name="Shape 313"/>
          <p:cNvSpPr txBox="1"/>
          <p:nvPr/>
        </p:nvSpPr>
        <p:spPr>
          <a:xfrm>
            <a:off x="5545075" y="1030300"/>
            <a:ext cx="2157000" cy="67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trike="sngStrike">
                <a:solidFill>
                  <a:srgbClr val="666666"/>
                </a:solidFill>
                <a:latin typeface="Playfair Display"/>
                <a:ea typeface="Playfair Display"/>
                <a:cs typeface="Playfair Display"/>
                <a:sym typeface="Playfair Display"/>
              </a:rPr>
              <a:t>real increase: 454%</a:t>
            </a:r>
            <a:endParaRPr strike="sngStrike">
              <a:solidFill>
                <a:srgbClr val="666666"/>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None/>
            </a:pPr>
            <a:r>
              <a:rPr lang="en" strike="sngStrike">
                <a:solidFill>
                  <a:srgbClr val="666666"/>
                </a:solidFill>
                <a:latin typeface="Playfair Display"/>
                <a:ea typeface="Playfair Display"/>
                <a:cs typeface="Playfair Display"/>
                <a:sym typeface="Playfair Display"/>
              </a:rPr>
              <a:t>shown as: 4280% (2d)</a:t>
            </a:r>
            <a:endParaRPr strike="sngStrike">
              <a:solidFill>
                <a:srgbClr val="666666"/>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None/>
            </a:pPr>
            <a:r>
              <a:rPr b="1" lang="en" sz="1800" strike="sngStrike">
                <a:solidFill>
                  <a:srgbClr val="666666"/>
                </a:solidFill>
                <a:latin typeface="Playfair Display"/>
                <a:ea typeface="Playfair Display"/>
                <a:cs typeface="Playfair Display"/>
                <a:sym typeface="Playfair Display"/>
              </a:rPr>
              <a:t>lie factor </a:t>
            </a:r>
            <a:r>
              <a:rPr b="1" lang="en" sz="1800" strike="sngStrike">
                <a:solidFill>
                  <a:srgbClr val="666666"/>
                </a:solidFill>
                <a:latin typeface="Georgia"/>
                <a:ea typeface="Georgia"/>
                <a:cs typeface="Georgia"/>
                <a:sym typeface="Georgia"/>
              </a:rPr>
              <a:t>= </a:t>
            </a:r>
            <a:r>
              <a:rPr b="1" lang="en" sz="1800" strike="sngStrike">
                <a:solidFill>
                  <a:srgbClr val="666666"/>
                </a:solidFill>
                <a:latin typeface="Playfair Display"/>
                <a:ea typeface="Playfair Display"/>
                <a:cs typeface="Playfair Display"/>
                <a:sym typeface="Playfair Display"/>
              </a:rPr>
              <a:t>9,4</a:t>
            </a:r>
            <a:endParaRPr b="1" sz="1800" strike="sngStrike">
              <a:solidFill>
                <a:srgbClr val="666666"/>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None/>
            </a:pPr>
            <a:r>
              <a:t/>
            </a:r>
            <a:endParaRPr b="1" sz="1800">
              <a:solidFill>
                <a:srgbClr val="EA0000"/>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Clr>
                <a:schemeClr val="dk1"/>
              </a:buClr>
              <a:buSzPts val="1100"/>
              <a:buFont typeface="Arial"/>
              <a:buNone/>
            </a:pPr>
            <a:r>
              <a:rPr lang="en">
                <a:solidFill>
                  <a:srgbClr val="434343"/>
                </a:solidFill>
                <a:latin typeface="Playfair Display"/>
                <a:ea typeface="Playfair Display"/>
                <a:cs typeface="Playfair Display"/>
                <a:sym typeface="Playfair Display"/>
              </a:rPr>
              <a:t>shown as: 27000% (3d)</a:t>
            </a:r>
            <a:endParaRPr b="1" sz="1800">
              <a:solidFill>
                <a:srgbClr val="EA0000"/>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Clr>
                <a:schemeClr val="dk1"/>
              </a:buClr>
              <a:buSzPts val="1100"/>
              <a:buFont typeface="Arial"/>
              <a:buNone/>
            </a:pPr>
            <a:r>
              <a:rPr b="1" lang="en" sz="1800">
                <a:solidFill>
                  <a:srgbClr val="434343"/>
                </a:solidFill>
                <a:latin typeface="Playfair Display"/>
                <a:ea typeface="Playfair Display"/>
                <a:cs typeface="Playfair Display"/>
                <a:sym typeface="Playfair Display"/>
              </a:rPr>
              <a:t>3D lie factor </a:t>
            </a:r>
            <a:r>
              <a:rPr b="1" lang="en" sz="1800">
                <a:solidFill>
                  <a:srgbClr val="434343"/>
                </a:solidFill>
                <a:latin typeface="Georgia"/>
                <a:ea typeface="Georgia"/>
                <a:cs typeface="Georgia"/>
                <a:sym typeface="Georgia"/>
              </a:rPr>
              <a:t>= </a:t>
            </a:r>
            <a:r>
              <a:rPr b="1" lang="en" sz="1800">
                <a:solidFill>
                  <a:srgbClr val="EA0000"/>
                </a:solidFill>
                <a:latin typeface="Playfair Display"/>
                <a:ea typeface="Playfair Display"/>
                <a:cs typeface="Playfair Display"/>
                <a:sym typeface="Playfair Display"/>
              </a:rPr>
              <a:t>59,4</a:t>
            </a:r>
            <a:endParaRPr b="1" sz="1800">
              <a:solidFill>
                <a:srgbClr val="EA0000"/>
              </a:solidFill>
              <a:latin typeface="Playfair Display"/>
              <a:ea typeface="Playfair Display"/>
              <a:cs typeface="Playfair Display"/>
              <a:sym typeface="Playfair Display"/>
            </a:endParaRPr>
          </a:p>
        </p:txBody>
      </p:sp>
      <p:sp>
        <p:nvSpPr>
          <p:cNvPr id="314" name="Shape 314"/>
          <p:cNvSpPr txBox="1"/>
          <p:nvPr/>
        </p:nvSpPr>
        <p:spPr>
          <a:xfrm>
            <a:off x="684300" y="270575"/>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34343"/>
                </a:solidFill>
                <a:latin typeface="Playfair Display"/>
                <a:ea typeface="Playfair Display"/>
                <a:cs typeface="Playfair Display"/>
                <a:sym typeface="Playfair Display"/>
              </a:rPr>
              <a:t>Distortion</a:t>
            </a:r>
            <a:r>
              <a:rPr lang="en" sz="2400">
                <a:solidFill>
                  <a:srgbClr val="434343"/>
                </a:solidFill>
                <a:latin typeface="Playfair Display"/>
                <a:ea typeface="Playfair Display"/>
                <a:cs typeface="Playfair Display"/>
                <a:sym typeface="Playfair Display"/>
              </a:rPr>
              <a:t> in statistical graphics</a:t>
            </a:r>
            <a:endParaRPr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Shape 319"/>
          <p:cNvPicPr preferRelativeResize="0"/>
          <p:nvPr/>
        </p:nvPicPr>
        <p:blipFill rotWithShape="1">
          <a:blip r:embed="rId3">
            <a:alphaModFix/>
          </a:blip>
          <a:srcRect b="0" l="11978" r="40542" t="19471"/>
          <a:stretch/>
        </p:blipFill>
        <p:spPr>
          <a:xfrm>
            <a:off x="1588600" y="1003150"/>
            <a:ext cx="3325173" cy="3914001"/>
          </a:xfrm>
          <a:prstGeom prst="rect">
            <a:avLst/>
          </a:prstGeom>
          <a:noFill/>
          <a:ln>
            <a:noFill/>
          </a:ln>
        </p:spPr>
      </p:pic>
      <p:sp>
        <p:nvSpPr>
          <p:cNvPr id="320" name="Shape 320"/>
          <p:cNvSpPr txBox="1"/>
          <p:nvPr/>
        </p:nvSpPr>
        <p:spPr>
          <a:xfrm>
            <a:off x="745850" y="1092300"/>
            <a:ext cx="11301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Time,</a:t>
            </a:r>
            <a:endParaRPr b="1" i="1" sz="12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rPr b="1" i="1" lang="en" sz="1200">
                <a:solidFill>
                  <a:srgbClr val="434343"/>
                </a:solidFill>
                <a:latin typeface="Playfair Display"/>
                <a:ea typeface="Playfair Display"/>
                <a:cs typeface="Playfair Display"/>
                <a:sym typeface="Playfair Display"/>
              </a:rPr>
              <a:t>April 9, 1979</a:t>
            </a:r>
            <a:endParaRPr b="1" i="1" sz="1200">
              <a:solidFill>
                <a:srgbClr val="434343"/>
              </a:solidFill>
              <a:latin typeface="Playfair Display"/>
              <a:ea typeface="Playfair Display"/>
              <a:cs typeface="Playfair Display"/>
              <a:sym typeface="Playfair Display"/>
            </a:endParaRPr>
          </a:p>
        </p:txBody>
      </p:sp>
      <p:sp>
        <p:nvSpPr>
          <p:cNvPr id="321" name="Shape 321"/>
          <p:cNvSpPr txBox="1"/>
          <p:nvPr/>
        </p:nvSpPr>
        <p:spPr>
          <a:xfrm>
            <a:off x="684300" y="270575"/>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34343"/>
                </a:solidFill>
                <a:latin typeface="Playfair Display"/>
                <a:ea typeface="Playfair Display"/>
                <a:cs typeface="Playfair Display"/>
                <a:sym typeface="Playfair Display"/>
              </a:rPr>
              <a:t>Distortion</a:t>
            </a:r>
            <a:r>
              <a:rPr lang="en" sz="2400">
                <a:solidFill>
                  <a:srgbClr val="434343"/>
                </a:solidFill>
                <a:latin typeface="Playfair Display"/>
                <a:ea typeface="Playfair Display"/>
                <a:cs typeface="Playfair Display"/>
                <a:sym typeface="Playfair Display"/>
              </a:rPr>
              <a:t> in statistical graphics</a:t>
            </a:r>
            <a:endParaRPr sz="2400">
              <a:solidFill>
                <a:srgbClr val="434343"/>
              </a:solidFill>
              <a:latin typeface="Playfair Display"/>
              <a:ea typeface="Playfair Display"/>
              <a:cs typeface="Playfair Display"/>
              <a:sym typeface="Playfair Display"/>
            </a:endParaRPr>
          </a:p>
        </p:txBody>
      </p:sp>
      <p:sp>
        <p:nvSpPr>
          <p:cNvPr id="322" name="Shape 322"/>
          <p:cNvSpPr txBox="1"/>
          <p:nvPr/>
        </p:nvSpPr>
        <p:spPr>
          <a:xfrm>
            <a:off x="5307575" y="2458825"/>
            <a:ext cx="3096900" cy="2049000"/>
          </a:xfrm>
          <a:prstGeom prst="rect">
            <a:avLst/>
          </a:prstGeom>
          <a:noFill/>
          <a:ln cap="flat" cmpd="sng" w="19050">
            <a:solidFill>
              <a:srgbClr val="E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Playfair Display"/>
                <a:ea typeface="Playfair Display"/>
                <a:cs typeface="Playfair Display"/>
                <a:sym typeface="Playfair Display"/>
              </a:rPr>
              <a:t>The number of information-carrying (variable) dimensions depicted should not exceed the number of dimensions in the data.</a:t>
            </a:r>
            <a:endParaRPr sz="1800">
              <a:solidFill>
                <a:srgbClr val="434343"/>
              </a:solidFill>
              <a:latin typeface="Playfair Display"/>
              <a:ea typeface="Playfair Display"/>
              <a:cs typeface="Playfair Display"/>
              <a:sym typeface="Playfair Display"/>
            </a:endParaRPr>
          </a:p>
        </p:txBody>
      </p:sp>
      <p:sp>
        <p:nvSpPr>
          <p:cNvPr id="323" name="Shape 323"/>
          <p:cNvSpPr txBox="1"/>
          <p:nvPr/>
        </p:nvSpPr>
        <p:spPr>
          <a:xfrm>
            <a:off x="5773675" y="1258900"/>
            <a:ext cx="2157000" cy="67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434343"/>
                </a:solidFill>
                <a:latin typeface="Playfair Display"/>
                <a:ea typeface="Playfair Display"/>
                <a:cs typeface="Playfair Display"/>
                <a:sym typeface="Playfair Display"/>
              </a:rPr>
              <a:t>2D lie factor </a:t>
            </a:r>
            <a:r>
              <a:rPr b="1" lang="en" sz="1800">
                <a:solidFill>
                  <a:srgbClr val="434343"/>
                </a:solidFill>
                <a:latin typeface="Georgia"/>
                <a:ea typeface="Georgia"/>
                <a:cs typeface="Georgia"/>
                <a:sym typeface="Georgia"/>
              </a:rPr>
              <a:t>= </a:t>
            </a:r>
            <a:r>
              <a:rPr b="1" lang="en" sz="1800">
                <a:solidFill>
                  <a:srgbClr val="EA0000"/>
                </a:solidFill>
                <a:latin typeface="Playfair Display"/>
                <a:ea typeface="Playfair Display"/>
                <a:cs typeface="Playfair Display"/>
                <a:sym typeface="Playfair Display"/>
              </a:rPr>
              <a:t>9,4</a:t>
            </a:r>
            <a:endParaRPr b="1" sz="1800">
              <a:solidFill>
                <a:srgbClr val="EA0000"/>
              </a:solidFill>
              <a:latin typeface="Playfair Display"/>
              <a:ea typeface="Playfair Display"/>
              <a:cs typeface="Playfair Display"/>
              <a:sym typeface="Playfair Display"/>
            </a:endParaRPr>
          </a:p>
          <a:p>
            <a:pPr indent="0" lvl="0" marL="0" rtl="0" algn="ctr">
              <a:lnSpc>
                <a:spcPct val="150000"/>
              </a:lnSpc>
              <a:spcBef>
                <a:spcPts val="0"/>
              </a:spcBef>
              <a:spcAft>
                <a:spcPts val="0"/>
              </a:spcAft>
              <a:buNone/>
            </a:pPr>
            <a:r>
              <a:rPr b="1" lang="en" sz="1800">
                <a:solidFill>
                  <a:srgbClr val="434343"/>
                </a:solidFill>
                <a:latin typeface="Playfair Display"/>
                <a:ea typeface="Playfair Display"/>
                <a:cs typeface="Playfair Display"/>
                <a:sym typeface="Playfair Display"/>
              </a:rPr>
              <a:t>3D lie factor </a:t>
            </a:r>
            <a:r>
              <a:rPr b="1" lang="en" sz="1800">
                <a:solidFill>
                  <a:srgbClr val="434343"/>
                </a:solidFill>
                <a:latin typeface="Georgia"/>
                <a:ea typeface="Georgia"/>
                <a:cs typeface="Georgia"/>
                <a:sym typeface="Georgia"/>
              </a:rPr>
              <a:t>= </a:t>
            </a:r>
            <a:r>
              <a:rPr b="1" lang="en" sz="1800">
                <a:solidFill>
                  <a:srgbClr val="EA0000"/>
                </a:solidFill>
                <a:latin typeface="Playfair Display"/>
                <a:ea typeface="Playfair Display"/>
                <a:cs typeface="Playfair Display"/>
                <a:sym typeface="Playfair Display"/>
              </a:rPr>
              <a:t>59,4</a:t>
            </a:r>
            <a:endParaRPr b="1" sz="1800">
              <a:solidFill>
                <a:srgbClr val="EA0000"/>
              </a:solidFill>
              <a:latin typeface="Playfair Display"/>
              <a:ea typeface="Playfair Display"/>
              <a:cs typeface="Playfair Display"/>
              <a:sym typeface="Playfair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nvSpPr>
        <p:spPr>
          <a:xfrm>
            <a:off x="684300" y="221071"/>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A0000"/>
                </a:solidFill>
                <a:latin typeface="Playfair Display"/>
                <a:ea typeface="Playfair Display"/>
                <a:cs typeface="Playfair Display"/>
                <a:sym typeface="Playfair Display"/>
              </a:rPr>
              <a:t>Context:</a:t>
            </a:r>
            <a:r>
              <a:rPr b="1" lang="en" sz="3000">
                <a:solidFill>
                  <a:srgbClr val="434343"/>
                </a:solidFill>
                <a:latin typeface="Playfair Display"/>
                <a:ea typeface="Playfair Display"/>
                <a:cs typeface="Playfair Display"/>
                <a:sym typeface="Playfair Display"/>
              </a:rPr>
              <a:t> </a:t>
            </a:r>
            <a:r>
              <a:rPr b="1" i="1" lang="en" sz="3000">
                <a:solidFill>
                  <a:srgbClr val="434343"/>
                </a:solidFill>
                <a:latin typeface="Playfair Display"/>
                <a:ea typeface="Playfair Display"/>
                <a:cs typeface="Playfair Display"/>
                <a:sym typeface="Playfair Display"/>
              </a:rPr>
              <a:t>“</a:t>
            </a:r>
            <a:r>
              <a:rPr i="1" lang="en" sz="3000">
                <a:solidFill>
                  <a:srgbClr val="434343"/>
                </a:solidFill>
                <a:latin typeface="Playfair Display"/>
                <a:ea typeface="Playfair Display"/>
                <a:cs typeface="Playfair Display"/>
                <a:sym typeface="Playfair Display"/>
              </a:rPr>
              <a:t>Compared to what?”</a:t>
            </a:r>
            <a:endParaRPr i="1" sz="3000">
              <a:solidFill>
                <a:srgbClr val="434343"/>
              </a:solidFill>
              <a:latin typeface="Playfair Display"/>
              <a:ea typeface="Playfair Display"/>
              <a:cs typeface="Playfair Display"/>
              <a:sym typeface="Playfair Display"/>
            </a:endParaRPr>
          </a:p>
        </p:txBody>
      </p:sp>
      <p:pic>
        <p:nvPicPr>
          <p:cNvPr id="329" name="Shape 329"/>
          <p:cNvPicPr preferRelativeResize="0"/>
          <p:nvPr/>
        </p:nvPicPr>
        <p:blipFill>
          <a:blip r:embed="rId3">
            <a:alphaModFix/>
          </a:blip>
          <a:stretch>
            <a:fillRect/>
          </a:stretch>
        </p:blipFill>
        <p:spPr>
          <a:xfrm>
            <a:off x="1167850" y="1191523"/>
            <a:ext cx="4827101" cy="34410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b="0" l="0" r="34240" t="0"/>
          <a:stretch/>
        </p:blipFill>
        <p:spPr>
          <a:xfrm>
            <a:off x="1167850" y="1191525"/>
            <a:ext cx="3174224" cy="3441024"/>
          </a:xfrm>
          <a:prstGeom prst="rect">
            <a:avLst/>
          </a:prstGeom>
          <a:noFill/>
          <a:ln>
            <a:noFill/>
          </a:ln>
        </p:spPr>
      </p:pic>
      <p:pic>
        <p:nvPicPr>
          <p:cNvPr id="335" name="Shape 335"/>
          <p:cNvPicPr preferRelativeResize="0"/>
          <p:nvPr/>
        </p:nvPicPr>
        <p:blipFill>
          <a:blip r:embed="rId4">
            <a:alphaModFix/>
          </a:blip>
          <a:stretch>
            <a:fillRect/>
          </a:stretch>
        </p:blipFill>
        <p:spPr>
          <a:xfrm>
            <a:off x="5018275" y="1308327"/>
            <a:ext cx="2854900" cy="3119375"/>
          </a:xfrm>
          <a:prstGeom prst="rect">
            <a:avLst/>
          </a:prstGeom>
          <a:noFill/>
          <a:ln>
            <a:noFill/>
          </a:ln>
        </p:spPr>
      </p:pic>
      <p:sp>
        <p:nvSpPr>
          <p:cNvPr id="336" name="Shape 336"/>
          <p:cNvSpPr/>
          <p:nvPr/>
        </p:nvSpPr>
        <p:spPr>
          <a:xfrm>
            <a:off x="3388800" y="1152950"/>
            <a:ext cx="1201200" cy="1245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txBox="1"/>
          <p:nvPr/>
        </p:nvSpPr>
        <p:spPr>
          <a:xfrm>
            <a:off x="684300" y="221071"/>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A0000"/>
                </a:solidFill>
                <a:latin typeface="Playfair Display"/>
                <a:ea typeface="Playfair Display"/>
                <a:cs typeface="Playfair Display"/>
                <a:sym typeface="Playfair Display"/>
              </a:rPr>
              <a:t>Context:</a:t>
            </a:r>
            <a:r>
              <a:rPr b="1" lang="en" sz="3000">
                <a:solidFill>
                  <a:srgbClr val="434343"/>
                </a:solidFill>
                <a:latin typeface="Playfair Display"/>
                <a:ea typeface="Playfair Display"/>
                <a:cs typeface="Playfair Display"/>
                <a:sym typeface="Playfair Display"/>
              </a:rPr>
              <a:t> </a:t>
            </a:r>
            <a:r>
              <a:rPr b="1" i="1" lang="en" sz="3000">
                <a:solidFill>
                  <a:srgbClr val="434343"/>
                </a:solidFill>
                <a:latin typeface="Playfair Display"/>
                <a:ea typeface="Playfair Display"/>
                <a:cs typeface="Playfair Display"/>
                <a:sym typeface="Playfair Display"/>
              </a:rPr>
              <a:t>“</a:t>
            </a:r>
            <a:r>
              <a:rPr i="1" lang="en" sz="3000">
                <a:solidFill>
                  <a:srgbClr val="434343"/>
                </a:solidFill>
                <a:latin typeface="Playfair Display"/>
                <a:ea typeface="Playfair Display"/>
                <a:cs typeface="Playfair Display"/>
                <a:sym typeface="Playfair Display"/>
              </a:rPr>
              <a:t>Compared to what?”</a:t>
            </a:r>
            <a:endParaRPr i="1" sz="3000">
              <a:solidFill>
                <a:srgbClr val="434343"/>
              </a:solidFill>
              <a:latin typeface="Playfair Display"/>
              <a:ea typeface="Playfair Display"/>
              <a:cs typeface="Playfair Display"/>
              <a:sym typeface="Playfair Displ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Shape 342"/>
          <p:cNvPicPr preferRelativeResize="0"/>
          <p:nvPr/>
        </p:nvPicPr>
        <p:blipFill>
          <a:blip r:embed="rId3">
            <a:alphaModFix/>
          </a:blip>
          <a:stretch>
            <a:fillRect/>
          </a:stretch>
        </p:blipFill>
        <p:spPr>
          <a:xfrm>
            <a:off x="2376175" y="1146825"/>
            <a:ext cx="4731301" cy="3615674"/>
          </a:xfrm>
          <a:prstGeom prst="rect">
            <a:avLst/>
          </a:prstGeom>
          <a:noFill/>
          <a:ln>
            <a:noFill/>
          </a:ln>
        </p:spPr>
      </p:pic>
      <p:sp>
        <p:nvSpPr>
          <p:cNvPr id="343" name="Shape 343"/>
          <p:cNvSpPr txBox="1"/>
          <p:nvPr/>
        </p:nvSpPr>
        <p:spPr>
          <a:xfrm>
            <a:off x="684300" y="221071"/>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A0000"/>
                </a:solidFill>
                <a:latin typeface="Playfair Display"/>
                <a:ea typeface="Playfair Display"/>
                <a:cs typeface="Playfair Display"/>
                <a:sym typeface="Playfair Display"/>
              </a:rPr>
              <a:t>Context:</a:t>
            </a:r>
            <a:r>
              <a:rPr b="1" lang="en" sz="3000">
                <a:solidFill>
                  <a:srgbClr val="434343"/>
                </a:solidFill>
                <a:latin typeface="Playfair Display"/>
                <a:ea typeface="Playfair Display"/>
                <a:cs typeface="Playfair Display"/>
                <a:sym typeface="Playfair Display"/>
              </a:rPr>
              <a:t> </a:t>
            </a:r>
            <a:r>
              <a:rPr b="1" i="1" lang="en" sz="3000">
                <a:solidFill>
                  <a:srgbClr val="434343"/>
                </a:solidFill>
                <a:latin typeface="Playfair Display"/>
                <a:ea typeface="Playfair Display"/>
                <a:cs typeface="Playfair Display"/>
                <a:sym typeface="Playfair Display"/>
              </a:rPr>
              <a:t>“</a:t>
            </a:r>
            <a:r>
              <a:rPr i="1" lang="en" sz="3000">
                <a:solidFill>
                  <a:srgbClr val="434343"/>
                </a:solidFill>
                <a:latin typeface="Playfair Display"/>
                <a:ea typeface="Playfair Display"/>
                <a:cs typeface="Playfair Display"/>
                <a:sym typeface="Playfair Display"/>
              </a:rPr>
              <a:t>Compared to what?”</a:t>
            </a:r>
            <a:endParaRPr i="1" sz="3000">
              <a:solidFill>
                <a:srgbClr val="434343"/>
              </a:solidFill>
              <a:latin typeface="Playfair Display"/>
              <a:ea typeface="Playfair Display"/>
              <a:cs typeface="Playfair Display"/>
              <a:sym typeface="Playfair Displ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Shape 348"/>
          <p:cNvPicPr preferRelativeResize="0"/>
          <p:nvPr/>
        </p:nvPicPr>
        <p:blipFill>
          <a:blip r:embed="rId3">
            <a:alphaModFix/>
          </a:blip>
          <a:stretch>
            <a:fillRect/>
          </a:stretch>
        </p:blipFill>
        <p:spPr>
          <a:xfrm>
            <a:off x="2358200" y="994200"/>
            <a:ext cx="4433826" cy="3996901"/>
          </a:xfrm>
          <a:prstGeom prst="rect">
            <a:avLst/>
          </a:prstGeom>
          <a:noFill/>
          <a:ln>
            <a:noFill/>
          </a:ln>
        </p:spPr>
      </p:pic>
      <p:sp>
        <p:nvSpPr>
          <p:cNvPr id="349" name="Shape 349"/>
          <p:cNvSpPr txBox="1"/>
          <p:nvPr/>
        </p:nvSpPr>
        <p:spPr>
          <a:xfrm>
            <a:off x="684300" y="221071"/>
            <a:ext cx="77340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A0000"/>
                </a:solidFill>
                <a:latin typeface="Playfair Display"/>
                <a:ea typeface="Playfair Display"/>
                <a:cs typeface="Playfair Display"/>
                <a:sym typeface="Playfair Display"/>
              </a:rPr>
              <a:t>Context:</a:t>
            </a:r>
            <a:r>
              <a:rPr b="1" lang="en" sz="3000">
                <a:solidFill>
                  <a:srgbClr val="434343"/>
                </a:solidFill>
                <a:latin typeface="Playfair Display"/>
                <a:ea typeface="Playfair Display"/>
                <a:cs typeface="Playfair Display"/>
                <a:sym typeface="Playfair Display"/>
              </a:rPr>
              <a:t> </a:t>
            </a:r>
            <a:r>
              <a:rPr b="1" i="1" lang="en" sz="3000">
                <a:solidFill>
                  <a:srgbClr val="434343"/>
                </a:solidFill>
                <a:latin typeface="Playfair Display"/>
                <a:ea typeface="Playfair Display"/>
                <a:cs typeface="Playfair Display"/>
                <a:sym typeface="Playfair Display"/>
              </a:rPr>
              <a:t>“</a:t>
            </a:r>
            <a:r>
              <a:rPr i="1" lang="en" sz="3000">
                <a:solidFill>
                  <a:srgbClr val="434343"/>
                </a:solidFill>
                <a:latin typeface="Playfair Display"/>
                <a:ea typeface="Playfair Display"/>
                <a:cs typeface="Playfair Display"/>
                <a:sym typeface="Playfair Display"/>
              </a:rPr>
              <a:t>Compared to what?”</a:t>
            </a:r>
            <a:endParaRPr i="1" sz="3000">
              <a:solidFill>
                <a:srgbClr val="434343"/>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p:nvPr/>
        </p:nvSpPr>
        <p:spPr>
          <a:xfrm>
            <a:off x="379700" y="2269750"/>
            <a:ext cx="7066200" cy="859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Playfair Display"/>
                <a:ea typeface="Playfair Display"/>
                <a:cs typeface="Playfair Display"/>
                <a:sym typeface="Playfair Display"/>
              </a:rPr>
              <a:t>9</a:t>
            </a:r>
            <a:r>
              <a:rPr b="1" lang="en" sz="1800">
                <a:solidFill>
                  <a:srgbClr val="434343"/>
                </a:solidFill>
                <a:latin typeface="Playfair Display"/>
                <a:ea typeface="Playfair Display"/>
                <a:cs typeface="Playfair Display"/>
                <a:sym typeface="Playfair Display"/>
              </a:rPr>
              <a:t>0%</a:t>
            </a:r>
            <a:endParaRPr b="1" sz="1800">
              <a:solidFill>
                <a:srgbClr val="434343"/>
              </a:solidFill>
              <a:latin typeface="Playfair Display"/>
              <a:ea typeface="Playfair Display"/>
              <a:cs typeface="Playfair Display"/>
              <a:sym typeface="Playfair Display"/>
            </a:endParaRPr>
          </a:p>
          <a:p>
            <a:pPr indent="0" lvl="0" marL="0" rtl="0" algn="ctr">
              <a:spcBef>
                <a:spcPts val="0"/>
              </a:spcBef>
              <a:spcAft>
                <a:spcPts val="0"/>
              </a:spcAft>
              <a:buNone/>
            </a:pPr>
            <a:r>
              <a:rPr b="1" lang="en" sz="1800">
                <a:solidFill>
                  <a:srgbClr val="434343"/>
                </a:solidFill>
                <a:latin typeface="Playfair Display"/>
                <a:ea typeface="Playfair Display"/>
                <a:cs typeface="Playfair Display"/>
                <a:sym typeface="Playfair Display"/>
              </a:rPr>
              <a:t>Losers / Meh</a:t>
            </a:r>
            <a:endParaRPr b="1" sz="1800">
              <a:solidFill>
                <a:srgbClr val="434343"/>
              </a:solidFill>
              <a:latin typeface="Playfair Display"/>
              <a:ea typeface="Playfair Display"/>
              <a:cs typeface="Playfair Display"/>
              <a:sym typeface="Playfair Display"/>
            </a:endParaRPr>
          </a:p>
        </p:txBody>
      </p:sp>
      <p:sp>
        <p:nvSpPr>
          <p:cNvPr id="83" name="Shape 83"/>
          <p:cNvSpPr/>
          <p:nvPr/>
        </p:nvSpPr>
        <p:spPr>
          <a:xfrm>
            <a:off x="7445900" y="2269750"/>
            <a:ext cx="1303500" cy="85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layfair Display"/>
                <a:ea typeface="Playfair Display"/>
                <a:cs typeface="Playfair Display"/>
                <a:sym typeface="Playfair Display"/>
              </a:rPr>
              <a:t>10</a:t>
            </a:r>
            <a:r>
              <a:rPr b="1" lang="en" sz="1800">
                <a:solidFill>
                  <a:srgbClr val="FFFFFF"/>
                </a:solidFill>
                <a:latin typeface="Playfair Display"/>
                <a:ea typeface="Playfair Display"/>
                <a:cs typeface="Playfair Display"/>
                <a:sym typeface="Playfair Display"/>
              </a:rPr>
              <a:t>%</a:t>
            </a:r>
            <a:endParaRPr b="1" sz="1800">
              <a:solidFill>
                <a:srgbClr val="FFFFFF"/>
              </a:solidFill>
              <a:latin typeface="Playfair Display"/>
              <a:ea typeface="Playfair Display"/>
              <a:cs typeface="Playfair Display"/>
              <a:sym typeface="Playfair Display"/>
            </a:endParaRPr>
          </a:p>
          <a:p>
            <a:pPr indent="0" lvl="0" marL="0" rtl="0" algn="ctr">
              <a:spcBef>
                <a:spcPts val="0"/>
              </a:spcBef>
              <a:spcAft>
                <a:spcPts val="0"/>
              </a:spcAft>
              <a:buNone/>
            </a:pPr>
            <a:r>
              <a:rPr b="1" lang="en" sz="1800">
                <a:solidFill>
                  <a:srgbClr val="FFFFFF"/>
                </a:solidFill>
                <a:latin typeface="Playfair Display"/>
                <a:ea typeface="Playfair Display"/>
                <a:cs typeface="Playfair Display"/>
                <a:sym typeface="Playfair Display"/>
              </a:rPr>
              <a:t>Winners</a:t>
            </a:r>
            <a:endParaRPr b="1" sz="1800">
              <a:solidFill>
                <a:srgbClr val="FFFFFF"/>
              </a:solidFill>
              <a:latin typeface="Playfair Display"/>
              <a:ea typeface="Playfair Display"/>
              <a:cs typeface="Playfair Display"/>
              <a:sym typeface="Playfair Display"/>
            </a:endParaRPr>
          </a:p>
        </p:txBody>
      </p:sp>
      <p:sp>
        <p:nvSpPr>
          <p:cNvPr id="84" name="Shape 84"/>
          <p:cNvSpPr txBox="1"/>
          <p:nvPr/>
        </p:nvSpPr>
        <p:spPr>
          <a:xfrm>
            <a:off x="1116275" y="440775"/>
            <a:ext cx="6870000" cy="679200"/>
          </a:xfrm>
          <a:prstGeom prst="rect">
            <a:avLst/>
          </a:prstGeom>
          <a:noFill/>
          <a:ln cap="flat" cmpd="sng" w="19050">
            <a:solidFill>
              <a:srgbClr val="E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0000"/>
                </a:solidFill>
                <a:latin typeface="Playfair Display"/>
                <a:ea typeface="Playfair Display"/>
                <a:cs typeface="Playfair Display"/>
                <a:sym typeface="Playfair Display"/>
              </a:rPr>
              <a:t>Booking.Com</a:t>
            </a:r>
            <a:r>
              <a:rPr b="1" lang="en" sz="3000">
                <a:solidFill>
                  <a:srgbClr val="CC0000"/>
                </a:solidFill>
                <a:latin typeface="Playfair Display"/>
                <a:ea typeface="Playfair Display"/>
                <a:cs typeface="Playfair Display"/>
                <a:sym typeface="Playfair Display"/>
              </a:rPr>
              <a:t> </a:t>
            </a:r>
            <a:r>
              <a:rPr lang="en" sz="3000">
                <a:solidFill>
                  <a:srgbClr val="434343"/>
                </a:solidFill>
                <a:latin typeface="Playfair Display"/>
                <a:ea typeface="Playfair Display"/>
                <a:cs typeface="Playfair Display"/>
                <a:sym typeface="Playfair Display"/>
              </a:rPr>
              <a:t>Everything is an A/B test</a:t>
            </a:r>
            <a:endParaRPr sz="3000">
              <a:solidFill>
                <a:srgbClr val="434343"/>
              </a:solidFill>
              <a:latin typeface="Playfair Display"/>
              <a:ea typeface="Playfair Display"/>
              <a:cs typeface="Playfair Display"/>
              <a:sym typeface="Playfair Display"/>
            </a:endParaRPr>
          </a:p>
        </p:txBody>
      </p:sp>
      <p:sp>
        <p:nvSpPr>
          <p:cNvPr id="85" name="Shape 85"/>
          <p:cNvSpPr txBox="1"/>
          <p:nvPr/>
        </p:nvSpPr>
        <p:spPr>
          <a:xfrm>
            <a:off x="-15150" y="4131600"/>
            <a:ext cx="8880000" cy="85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A0000"/>
                </a:solidFill>
                <a:highlight>
                  <a:schemeClr val="lt1"/>
                </a:highlight>
                <a:latin typeface="Playfair Display"/>
                <a:ea typeface="Playfair Display"/>
                <a:cs typeface="Playfair Display"/>
                <a:sym typeface="Playfair Display"/>
              </a:rPr>
              <a:t>source:</a:t>
            </a:r>
            <a:r>
              <a:rPr lang="en" sz="1200">
                <a:solidFill>
                  <a:srgbClr val="434343"/>
                </a:solidFill>
                <a:highlight>
                  <a:schemeClr val="lt1"/>
                </a:highlight>
                <a:latin typeface="Playfair Display"/>
                <a:ea typeface="Playfair Display"/>
                <a:cs typeface="Playfair Display"/>
                <a:sym typeface="Playfair Display"/>
              </a:rPr>
              <a:t> PM Experimentation Booking.Com</a:t>
            </a:r>
            <a:endParaRPr sz="1200">
              <a:solidFill>
                <a:srgbClr val="434343"/>
              </a:solidFill>
              <a:highlight>
                <a:schemeClr val="lt1"/>
              </a:highlight>
              <a:latin typeface="Playfair Display"/>
              <a:ea typeface="Playfair Display"/>
              <a:cs typeface="Playfair Display"/>
              <a:sym typeface="Playfair Display"/>
            </a:endParaRPr>
          </a:p>
          <a:p>
            <a:pPr indent="0" lvl="0" marL="0" rtl="0" algn="r">
              <a:spcBef>
                <a:spcPts val="0"/>
              </a:spcBef>
              <a:spcAft>
                <a:spcPts val="0"/>
              </a:spcAft>
              <a:buNone/>
            </a:pPr>
            <a:r>
              <a:rPr lang="en" sz="1200">
                <a:solidFill>
                  <a:srgbClr val="434343"/>
                </a:solidFill>
                <a:highlight>
                  <a:schemeClr val="lt1"/>
                </a:highlight>
                <a:latin typeface="Playfair Display"/>
                <a:ea typeface="Playfair Display"/>
                <a:cs typeface="Playfair Display"/>
                <a:sym typeface="Playfair Display"/>
              </a:rPr>
              <a:t>MtP Engage Hamburg, April 2018</a:t>
            </a:r>
            <a:endParaRPr sz="1200">
              <a:solidFill>
                <a:srgbClr val="434343"/>
              </a:solidFill>
              <a:highlight>
                <a:schemeClr val="lt1"/>
              </a:highlight>
              <a:latin typeface="Playfair Display"/>
              <a:ea typeface="Playfair Display"/>
              <a:cs typeface="Playfair Display"/>
              <a:sym typeface="Playfair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nvSpPr>
        <p:spPr>
          <a:xfrm>
            <a:off x="81750" y="1713750"/>
            <a:ext cx="8980500" cy="21732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 Better Product Decisions</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II. Excellence in Statistical Graphics</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III. Graphical Integrity</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EA0000"/>
                </a:solidFill>
                <a:latin typeface="Playfair Display"/>
                <a:ea typeface="Playfair Display"/>
                <a:cs typeface="Playfair Display"/>
                <a:sym typeface="Playfair Display"/>
              </a:rPr>
              <a:t>IV.</a:t>
            </a:r>
            <a:r>
              <a:rPr lang="en" sz="3600">
                <a:solidFill>
                  <a:srgbClr val="434343"/>
                </a:solidFill>
                <a:latin typeface="Playfair Display"/>
                <a:ea typeface="Playfair Display"/>
                <a:cs typeface="Playfair Display"/>
                <a:sym typeface="Playfair Display"/>
              </a:rPr>
              <a:t> One Last Thing: Show the Data</a:t>
            </a:r>
            <a:endParaRPr sz="3600">
              <a:solidFill>
                <a:srgbClr val="EA0000"/>
              </a:solidFill>
              <a:latin typeface="Playfair Display"/>
              <a:ea typeface="Playfair Display"/>
              <a:cs typeface="Playfair Display"/>
              <a:sym typeface="Playfair Displ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nvSpPr>
        <p:spPr>
          <a:xfrm>
            <a:off x="392850" y="1771400"/>
            <a:ext cx="4238100" cy="1494000"/>
          </a:xfrm>
          <a:prstGeom prst="rect">
            <a:avLst/>
          </a:prstGeom>
          <a:noFill/>
          <a:ln>
            <a:noFill/>
          </a:ln>
        </p:spPr>
        <p:txBody>
          <a:bodyPr anchorCtr="0" anchor="ctr" bIns="91425" lIns="91425" spcFirstLastPara="1" rIns="91425" wrap="square" tIns="91425">
            <a:noAutofit/>
          </a:bodyPr>
          <a:lstStyle/>
          <a:p>
            <a:pPr indent="0" lvl="0" marL="0" rtl="0" algn="ctr">
              <a:lnSpc>
                <a:spcPct val="105000"/>
              </a:lnSpc>
              <a:spcBef>
                <a:spcPts val="0"/>
              </a:spcBef>
              <a:spcAft>
                <a:spcPts val="0"/>
              </a:spcAft>
              <a:buNone/>
            </a:pPr>
            <a:r>
              <a:rPr b="1" lang="en" sz="3000">
                <a:solidFill>
                  <a:srgbClr val="EA0000"/>
                </a:solidFill>
                <a:latin typeface="Playfair Display"/>
                <a:ea typeface="Playfair Display"/>
                <a:cs typeface="Playfair Display"/>
                <a:sym typeface="Playfair Display"/>
              </a:rPr>
              <a:t>Substance over form</a:t>
            </a:r>
            <a:r>
              <a:rPr b="1" lang="en" sz="3000">
                <a:solidFill>
                  <a:srgbClr val="434343"/>
                </a:solidFill>
                <a:latin typeface="Playfair Display"/>
                <a:ea typeface="Playfair Display"/>
                <a:cs typeface="Playfair Display"/>
                <a:sym typeface="Playfair Display"/>
              </a:rPr>
              <a:t> </a:t>
            </a:r>
            <a:endParaRPr sz="3000">
              <a:solidFill>
                <a:srgbClr val="434343"/>
              </a:solidFill>
              <a:latin typeface="Playfair Display"/>
              <a:ea typeface="Playfair Display"/>
              <a:cs typeface="Playfair Display"/>
              <a:sym typeface="Playfair Display"/>
            </a:endParaRPr>
          </a:p>
          <a:p>
            <a:pPr indent="0" lvl="0" marL="0" rtl="0" algn="ctr">
              <a:lnSpc>
                <a:spcPct val="105000"/>
              </a:lnSpc>
              <a:spcBef>
                <a:spcPts val="1800"/>
              </a:spcBef>
              <a:spcAft>
                <a:spcPts val="0"/>
              </a:spcAft>
              <a:buNone/>
            </a:pPr>
            <a:r>
              <a:rPr lang="en" sz="3000">
                <a:solidFill>
                  <a:srgbClr val="434343"/>
                </a:solidFill>
                <a:latin typeface="Playfair Display"/>
                <a:ea typeface="Playfair Display"/>
                <a:cs typeface="Playfair Display"/>
                <a:sym typeface="Playfair Display"/>
              </a:rPr>
              <a:t>A large share of ink should present data-information.</a:t>
            </a:r>
            <a:endParaRPr sz="3000">
              <a:solidFill>
                <a:srgbClr val="434343"/>
              </a:solidFill>
              <a:latin typeface="Playfair Display"/>
              <a:ea typeface="Playfair Display"/>
              <a:cs typeface="Playfair Display"/>
              <a:sym typeface="Playfair Display"/>
            </a:endParaRPr>
          </a:p>
          <a:p>
            <a:pPr indent="0" lvl="0" marL="0" rtl="0" algn="ctr">
              <a:lnSpc>
                <a:spcPct val="105000"/>
              </a:lnSpc>
              <a:spcBef>
                <a:spcPts val="1800"/>
              </a:spcBef>
              <a:spcAft>
                <a:spcPts val="0"/>
              </a:spcAft>
              <a:buNone/>
            </a:pPr>
            <a:r>
              <a:t/>
            </a:r>
            <a:endParaRPr sz="3000">
              <a:solidFill>
                <a:srgbClr val="434343"/>
              </a:solidFill>
              <a:latin typeface="Playfair Display"/>
              <a:ea typeface="Playfair Display"/>
              <a:cs typeface="Playfair Display"/>
              <a:sym typeface="Playfair Display"/>
            </a:endParaRPr>
          </a:p>
          <a:p>
            <a:pPr indent="0" lvl="0" marL="0" rtl="0" algn="ctr">
              <a:lnSpc>
                <a:spcPct val="105000"/>
              </a:lnSpc>
              <a:spcBef>
                <a:spcPts val="1800"/>
              </a:spcBef>
              <a:spcAft>
                <a:spcPts val="1800"/>
              </a:spcAft>
              <a:buNone/>
            </a:pPr>
            <a:r>
              <a:rPr b="1" lang="en" sz="2400">
                <a:solidFill>
                  <a:srgbClr val="434343"/>
                </a:solidFill>
                <a:latin typeface="Playfair Display"/>
                <a:ea typeface="Playfair Display"/>
                <a:cs typeface="Playfair Display"/>
                <a:sym typeface="Playfair Display"/>
              </a:rPr>
              <a:t>Tool: </a:t>
            </a:r>
            <a:r>
              <a:rPr lang="en" sz="2400">
                <a:solidFill>
                  <a:srgbClr val="434343"/>
                </a:solidFill>
                <a:latin typeface="Playfair Display"/>
                <a:ea typeface="Playfair Display"/>
                <a:cs typeface="Playfair Display"/>
                <a:sym typeface="Playfair Display"/>
              </a:rPr>
              <a:t>measure the ratio of data-ink to total ink</a:t>
            </a:r>
            <a:endParaRPr sz="2400">
              <a:solidFill>
                <a:srgbClr val="434343"/>
              </a:solidFill>
              <a:latin typeface="Playfair Display"/>
              <a:ea typeface="Playfair Display"/>
              <a:cs typeface="Playfair Display"/>
              <a:sym typeface="Playfair Display"/>
            </a:endParaRPr>
          </a:p>
        </p:txBody>
      </p:sp>
      <p:pic>
        <p:nvPicPr>
          <p:cNvPr id="360" name="Shape 360"/>
          <p:cNvPicPr preferRelativeResize="0"/>
          <p:nvPr/>
        </p:nvPicPr>
        <p:blipFill rotWithShape="1">
          <a:blip r:embed="rId3">
            <a:alphaModFix/>
          </a:blip>
          <a:srcRect b="19971" l="0" r="0" t="33465"/>
          <a:stretch/>
        </p:blipFill>
        <p:spPr>
          <a:xfrm>
            <a:off x="4591275" y="1500025"/>
            <a:ext cx="4171349" cy="14941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Shape 365"/>
          <p:cNvPicPr preferRelativeResize="0"/>
          <p:nvPr/>
        </p:nvPicPr>
        <p:blipFill rotWithShape="1">
          <a:blip r:embed="rId3">
            <a:alphaModFix/>
          </a:blip>
          <a:srcRect b="4232" l="0" r="40433" t="0"/>
          <a:stretch/>
        </p:blipFill>
        <p:spPr>
          <a:xfrm>
            <a:off x="322572" y="178163"/>
            <a:ext cx="3894375" cy="4301776"/>
          </a:xfrm>
          <a:prstGeom prst="rect">
            <a:avLst/>
          </a:prstGeom>
          <a:noFill/>
          <a:ln>
            <a:noFill/>
          </a:ln>
        </p:spPr>
      </p:pic>
      <p:pic>
        <p:nvPicPr>
          <p:cNvPr id="366" name="Shape 366"/>
          <p:cNvPicPr preferRelativeResize="0"/>
          <p:nvPr/>
        </p:nvPicPr>
        <p:blipFill rotWithShape="1">
          <a:blip r:embed="rId3">
            <a:alphaModFix/>
          </a:blip>
          <a:srcRect b="4281" l="66102" r="0" t="84098"/>
          <a:stretch/>
        </p:blipFill>
        <p:spPr>
          <a:xfrm>
            <a:off x="1358147" y="4535963"/>
            <a:ext cx="1823224" cy="429374"/>
          </a:xfrm>
          <a:prstGeom prst="rect">
            <a:avLst/>
          </a:prstGeom>
          <a:noFill/>
          <a:ln>
            <a:noFill/>
          </a:ln>
        </p:spPr>
      </p:pic>
      <p:pic>
        <p:nvPicPr>
          <p:cNvPr id="367" name="Shape 367"/>
          <p:cNvPicPr preferRelativeResize="0"/>
          <p:nvPr/>
        </p:nvPicPr>
        <p:blipFill rotWithShape="1">
          <a:blip r:embed="rId4">
            <a:alphaModFix/>
          </a:blip>
          <a:srcRect b="19971" l="0" r="0" t="33465"/>
          <a:stretch/>
        </p:blipFill>
        <p:spPr>
          <a:xfrm>
            <a:off x="4591275" y="1500025"/>
            <a:ext cx="4171349" cy="1494124"/>
          </a:xfrm>
          <a:prstGeom prst="rect">
            <a:avLst/>
          </a:prstGeom>
          <a:noFill/>
          <a:ln>
            <a:noFill/>
          </a:ln>
        </p:spPr>
      </p:pic>
      <p:sp>
        <p:nvSpPr>
          <p:cNvPr id="368" name="Shape 368"/>
          <p:cNvSpPr txBox="1"/>
          <p:nvPr/>
        </p:nvSpPr>
        <p:spPr>
          <a:xfrm>
            <a:off x="4466025" y="323600"/>
            <a:ext cx="4238100" cy="1494000"/>
          </a:xfrm>
          <a:prstGeom prst="rect">
            <a:avLst/>
          </a:prstGeom>
          <a:noFill/>
          <a:ln>
            <a:noFill/>
          </a:ln>
        </p:spPr>
        <p:txBody>
          <a:bodyPr anchorCtr="0" anchor="ctr" bIns="91425" lIns="91425" spcFirstLastPara="1" rIns="91425" wrap="square" tIns="91425">
            <a:noAutofit/>
          </a:bodyPr>
          <a:lstStyle/>
          <a:p>
            <a:pPr indent="0" lvl="0" marL="0" rtl="0" algn="ctr">
              <a:lnSpc>
                <a:spcPct val="105000"/>
              </a:lnSpc>
              <a:spcBef>
                <a:spcPts val="0"/>
              </a:spcBef>
              <a:spcAft>
                <a:spcPts val="0"/>
              </a:spcAft>
              <a:buNone/>
            </a:pPr>
            <a:r>
              <a:rPr b="1" lang="en" sz="3000">
                <a:solidFill>
                  <a:srgbClr val="EA0000"/>
                </a:solidFill>
                <a:latin typeface="Playfair Display"/>
                <a:ea typeface="Playfair Display"/>
                <a:cs typeface="Playfair Display"/>
                <a:sym typeface="Playfair Display"/>
              </a:rPr>
              <a:t>Substance over form</a:t>
            </a:r>
            <a:r>
              <a:rPr b="1" lang="en" sz="3000">
                <a:solidFill>
                  <a:srgbClr val="434343"/>
                </a:solidFill>
                <a:latin typeface="Playfair Display"/>
                <a:ea typeface="Playfair Display"/>
                <a:cs typeface="Playfair Display"/>
                <a:sym typeface="Playfair Display"/>
              </a:rPr>
              <a:t> </a:t>
            </a:r>
            <a:endParaRPr sz="3000">
              <a:solidFill>
                <a:srgbClr val="434343"/>
              </a:solidFill>
              <a:latin typeface="Playfair Display"/>
              <a:ea typeface="Playfair Display"/>
              <a:cs typeface="Playfair Display"/>
              <a:sym typeface="Playfair Display"/>
            </a:endParaRPr>
          </a:p>
          <a:p>
            <a:pPr indent="0" lvl="0" marL="0" rtl="0" algn="ctr">
              <a:lnSpc>
                <a:spcPct val="105000"/>
              </a:lnSpc>
              <a:spcBef>
                <a:spcPts val="1800"/>
              </a:spcBef>
              <a:spcAft>
                <a:spcPts val="1800"/>
              </a:spcAft>
              <a:buNone/>
            </a:pPr>
            <a:r>
              <a:t/>
            </a:r>
            <a:endParaRPr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Shape 373"/>
          <p:cNvPicPr preferRelativeResize="0"/>
          <p:nvPr/>
        </p:nvPicPr>
        <p:blipFill>
          <a:blip r:embed="rId3">
            <a:alphaModFix/>
          </a:blip>
          <a:stretch>
            <a:fillRect/>
          </a:stretch>
        </p:blipFill>
        <p:spPr>
          <a:xfrm>
            <a:off x="152400" y="762000"/>
            <a:ext cx="4466026" cy="4103112"/>
          </a:xfrm>
          <a:prstGeom prst="rect">
            <a:avLst/>
          </a:prstGeom>
          <a:noFill/>
          <a:ln>
            <a:noFill/>
          </a:ln>
        </p:spPr>
      </p:pic>
      <p:pic>
        <p:nvPicPr>
          <p:cNvPr id="374" name="Shape 374"/>
          <p:cNvPicPr preferRelativeResize="0"/>
          <p:nvPr/>
        </p:nvPicPr>
        <p:blipFill rotWithShape="1">
          <a:blip r:embed="rId4">
            <a:alphaModFix/>
          </a:blip>
          <a:srcRect b="19971" l="0" r="0" t="33465"/>
          <a:stretch/>
        </p:blipFill>
        <p:spPr>
          <a:xfrm>
            <a:off x="4591275" y="1500025"/>
            <a:ext cx="4171349" cy="1494124"/>
          </a:xfrm>
          <a:prstGeom prst="rect">
            <a:avLst/>
          </a:prstGeom>
          <a:noFill/>
          <a:ln>
            <a:noFill/>
          </a:ln>
        </p:spPr>
      </p:pic>
      <p:sp>
        <p:nvSpPr>
          <p:cNvPr id="375" name="Shape 375"/>
          <p:cNvSpPr/>
          <p:nvPr/>
        </p:nvSpPr>
        <p:spPr>
          <a:xfrm>
            <a:off x="181775" y="2758875"/>
            <a:ext cx="4031400" cy="2308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txBox="1"/>
          <p:nvPr/>
        </p:nvSpPr>
        <p:spPr>
          <a:xfrm>
            <a:off x="4466025" y="323600"/>
            <a:ext cx="4238100" cy="1494000"/>
          </a:xfrm>
          <a:prstGeom prst="rect">
            <a:avLst/>
          </a:prstGeom>
          <a:noFill/>
          <a:ln>
            <a:noFill/>
          </a:ln>
        </p:spPr>
        <p:txBody>
          <a:bodyPr anchorCtr="0" anchor="ctr" bIns="91425" lIns="91425" spcFirstLastPara="1" rIns="91425" wrap="square" tIns="91425">
            <a:noAutofit/>
          </a:bodyPr>
          <a:lstStyle/>
          <a:p>
            <a:pPr indent="0" lvl="0" marL="0" rtl="0" algn="ctr">
              <a:lnSpc>
                <a:spcPct val="105000"/>
              </a:lnSpc>
              <a:spcBef>
                <a:spcPts val="0"/>
              </a:spcBef>
              <a:spcAft>
                <a:spcPts val="0"/>
              </a:spcAft>
              <a:buNone/>
            </a:pPr>
            <a:r>
              <a:rPr b="1" lang="en" sz="3000">
                <a:solidFill>
                  <a:srgbClr val="EA0000"/>
                </a:solidFill>
                <a:latin typeface="Playfair Display"/>
                <a:ea typeface="Playfair Display"/>
                <a:cs typeface="Playfair Display"/>
                <a:sym typeface="Playfair Display"/>
              </a:rPr>
              <a:t>Substance over form</a:t>
            </a:r>
            <a:r>
              <a:rPr b="1" lang="en" sz="3000">
                <a:solidFill>
                  <a:srgbClr val="434343"/>
                </a:solidFill>
                <a:latin typeface="Playfair Display"/>
                <a:ea typeface="Playfair Display"/>
                <a:cs typeface="Playfair Display"/>
                <a:sym typeface="Playfair Display"/>
              </a:rPr>
              <a:t> </a:t>
            </a:r>
            <a:endParaRPr sz="3000">
              <a:solidFill>
                <a:srgbClr val="434343"/>
              </a:solidFill>
              <a:latin typeface="Playfair Display"/>
              <a:ea typeface="Playfair Display"/>
              <a:cs typeface="Playfair Display"/>
              <a:sym typeface="Playfair Display"/>
            </a:endParaRPr>
          </a:p>
          <a:p>
            <a:pPr indent="0" lvl="0" marL="0" rtl="0" algn="ctr">
              <a:lnSpc>
                <a:spcPct val="105000"/>
              </a:lnSpc>
              <a:spcBef>
                <a:spcPts val="1800"/>
              </a:spcBef>
              <a:spcAft>
                <a:spcPts val="1800"/>
              </a:spcAft>
              <a:buNone/>
            </a:pPr>
            <a:r>
              <a:t/>
            </a:r>
            <a:endParaRPr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Shape 381"/>
          <p:cNvPicPr preferRelativeResize="0"/>
          <p:nvPr/>
        </p:nvPicPr>
        <p:blipFill>
          <a:blip r:embed="rId3">
            <a:alphaModFix/>
          </a:blip>
          <a:stretch>
            <a:fillRect/>
          </a:stretch>
        </p:blipFill>
        <p:spPr>
          <a:xfrm>
            <a:off x="152400" y="762000"/>
            <a:ext cx="4466026" cy="4103112"/>
          </a:xfrm>
          <a:prstGeom prst="rect">
            <a:avLst/>
          </a:prstGeom>
          <a:noFill/>
          <a:ln>
            <a:noFill/>
          </a:ln>
        </p:spPr>
      </p:pic>
      <p:pic>
        <p:nvPicPr>
          <p:cNvPr id="382" name="Shape 382"/>
          <p:cNvPicPr preferRelativeResize="0"/>
          <p:nvPr/>
        </p:nvPicPr>
        <p:blipFill rotWithShape="1">
          <a:blip r:embed="rId4">
            <a:alphaModFix/>
          </a:blip>
          <a:srcRect b="19971" l="0" r="0" t="33465"/>
          <a:stretch/>
        </p:blipFill>
        <p:spPr>
          <a:xfrm>
            <a:off x="4591275" y="1500025"/>
            <a:ext cx="4171349" cy="1494124"/>
          </a:xfrm>
          <a:prstGeom prst="rect">
            <a:avLst/>
          </a:prstGeom>
          <a:noFill/>
          <a:ln>
            <a:noFill/>
          </a:ln>
        </p:spPr>
      </p:pic>
      <p:sp>
        <p:nvSpPr>
          <p:cNvPr id="383" name="Shape 383"/>
          <p:cNvSpPr txBox="1"/>
          <p:nvPr/>
        </p:nvSpPr>
        <p:spPr>
          <a:xfrm>
            <a:off x="4466025" y="323600"/>
            <a:ext cx="4238100" cy="1494000"/>
          </a:xfrm>
          <a:prstGeom prst="rect">
            <a:avLst/>
          </a:prstGeom>
          <a:noFill/>
          <a:ln>
            <a:noFill/>
          </a:ln>
        </p:spPr>
        <p:txBody>
          <a:bodyPr anchorCtr="0" anchor="ctr" bIns="91425" lIns="91425" spcFirstLastPara="1" rIns="91425" wrap="square" tIns="91425">
            <a:noAutofit/>
          </a:bodyPr>
          <a:lstStyle/>
          <a:p>
            <a:pPr indent="0" lvl="0" marL="0" rtl="0" algn="ctr">
              <a:lnSpc>
                <a:spcPct val="105000"/>
              </a:lnSpc>
              <a:spcBef>
                <a:spcPts val="0"/>
              </a:spcBef>
              <a:spcAft>
                <a:spcPts val="0"/>
              </a:spcAft>
              <a:buNone/>
            </a:pPr>
            <a:r>
              <a:rPr b="1" lang="en" sz="3000">
                <a:solidFill>
                  <a:srgbClr val="EA0000"/>
                </a:solidFill>
                <a:latin typeface="Playfair Display"/>
                <a:ea typeface="Playfair Display"/>
                <a:cs typeface="Playfair Display"/>
                <a:sym typeface="Playfair Display"/>
              </a:rPr>
              <a:t>Substance over form</a:t>
            </a:r>
            <a:r>
              <a:rPr b="1" lang="en" sz="3000">
                <a:solidFill>
                  <a:srgbClr val="434343"/>
                </a:solidFill>
                <a:latin typeface="Playfair Display"/>
                <a:ea typeface="Playfair Display"/>
                <a:cs typeface="Playfair Display"/>
                <a:sym typeface="Playfair Display"/>
              </a:rPr>
              <a:t> </a:t>
            </a:r>
            <a:endParaRPr sz="3000">
              <a:solidFill>
                <a:srgbClr val="434343"/>
              </a:solidFill>
              <a:latin typeface="Playfair Display"/>
              <a:ea typeface="Playfair Display"/>
              <a:cs typeface="Playfair Display"/>
              <a:sym typeface="Playfair Display"/>
            </a:endParaRPr>
          </a:p>
          <a:p>
            <a:pPr indent="0" lvl="0" marL="0" rtl="0" algn="ctr">
              <a:lnSpc>
                <a:spcPct val="105000"/>
              </a:lnSpc>
              <a:spcBef>
                <a:spcPts val="1800"/>
              </a:spcBef>
              <a:spcAft>
                <a:spcPts val="1800"/>
              </a:spcAft>
              <a:buNone/>
            </a:pPr>
            <a:r>
              <a:t/>
            </a:r>
            <a:endParaRPr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Shape 388"/>
          <p:cNvPicPr preferRelativeResize="0"/>
          <p:nvPr/>
        </p:nvPicPr>
        <p:blipFill>
          <a:blip r:embed="rId3">
            <a:alphaModFix/>
          </a:blip>
          <a:stretch>
            <a:fillRect/>
          </a:stretch>
        </p:blipFill>
        <p:spPr>
          <a:xfrm>
            <a:off x="291525" y="947675"/>
            <a:ext cx="5079899" cy="3912624"/>
          </a:xfrm>
          <a:prstGeom prst="rect">
            <a:avLst/>
          </a:prstGeom>
          <a:noFill/>
          <a:ln>
            <a:noFill/>
          </a:ln>
        </p:spPr>
      </p:pic>
      <p:pic>
        <p:nvPicPr>
          <p:cNvPr id="389" name="Shape 389"/>
          <p:cNvPicPr preferRelativeResize="0"/>
          <p:nvPr/>
        </p:nvPicPr>
        <p:blipFill rotWithShape="1">
          <a:blip r:embed="rId4">
            <a:alphaModFix/>
          </a:blip>
          <a:srcRect b="19971" l="0" r="0" t="33465"/>
          <a:stretch/>
        </p:blipFill>
        <p:spPr>
          <a:xfrm>
            <a:off x="4591275" y="1500025"/>
            <a:ext cx="4171349" cy="1494124"/>
          </a:xfrm>
          <a:prstGeom prst="rect">
            <a:avLst/>
          </a:prstGeom>
          <a:noFill/>
          <a:ln>
            <a:noFill/>
          </a:ln>
        </p:spPr>
      </p:pic>
      <p:sp>
        <p:nvSpPr>
          <p:cNvPr id="390" name="Shape 390"/>
          <p:cNvSpPr txBox="1"/>
          <p:nvPr/>
        </p:nvSpPr>
        <p:spPr>
          <a:xfrm>
            <a:off x="4466025" y="323600"/>
            <a:ext cx="4238100" cy="1494000"/>
          </a:xfrm>
          <a:prstGeom prst="rect">
            <a:avLst/>
          </a:prstGeom>
          <a:noFill/>
          <a:ln>
            <a:noFill/>
          </a:ln>
        </p:spPr>
        <p:txBody>
          <a:bodyPr anchorCtr="0" anchor="ctr" bIns="91425" lIns="91425" spcFirstLastPara="1" rIns="91425" wrap="square" tIns="91425">
            <a:noAutofit/>
          </a:bodyPr>
          <a:lstStyle/>
          <a:p>
            <a:pPr indent="0" lvl="0" marL="0" rtl="0" algn="ctr">
              <a:lnSpc>
                <a:spcPct val="105000"/>
              </a:lnSpc>
              <a:spcBef>
                <a:spcPts val="0"/>
              </a:spcBef>
              <a:spcAft>
                <a:spcPts val="0"/>
              </a:spcAft>
              <a:buNone/>
            </a:pPr>
            <a:r>
              <a:rPr b="1" lang="en" sz="3000">
                <a:solidFill>
                  <a:srgbClr val="EA0000"/>
                </a:solidFill>
                <a:latin typeface="Playfair Display"/>
                <a:ea typeface="Playfair Display"/>
                <a:cs typeface="Playfair Display"/>
                <a:sym typeface="Playfair Display"/>
              </a:rPr>
              <a:t>Substance over form</a:t>
            </a:r>
            <a:r>
              <a:rPr b="1" lang="en" sz="3000">
                <a:solidFill>
                  <a:srgbClr val="434343"/>
                </a:solidFill>
                <a:latin typeface="Playfair Display"/>
                <a:ea typeface="Playfair Display"/>
                <a:cs typeface="Playfair Display"/>
                <a:sym typeface="Playfair Display"/>
              </a:rPr>
              <a:t> </a:t>
            </a:r>
            <a:endParaRPr sz="3000">
              <a:solidFill>
                <a:srgbClr val="434343"/>
              </a:solidFill>
              <a:latin typeface="Playfair Display"/>
              <a:ea typeface="Playfair Display"/>
              <a:cs typeface="Playfair Display"/>
              <a:sym typeface="Playfair Display"/>
            </a:endParaRPr>
          </a:p>
          <a:p>
            <a:pPr indent="0" lvl="0" marL="0" rtl="0" algn="ctr">
              <a:lnSpc>
                <a:spcPct val="105000"/>
              </a:lnSpc>
              <a:spcBef>
                <a:spcPts val="1800"/>
              </a:spcBef>
              <a:spcAft>
                <a:spcPts val="1800"/>
              </a:spcAft>
              <a:buNone/>
            </a:pPr>
            <a:r>
              <a:t/>
            </a:r>
            <a:endParaRPr sz="2400">
              <a:solidFill>
                <a:srgbClr val="434343"/>
              </a:solidFill>
              <a:latin typeface="Playfair Display"/>
              <a:ea typeface="Playfair Display"/>
              <a:cs typeface="Playfair Display"/>
              <a:sym typeface="Playfair Display"/>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nvSpPr>
        <p:spPr>
          <a:xfrm>
            <a:off x="100" y="462050"/>
            <a:ext cx="9144000" cy="714900"/>
          </a:xfrm>
          <a:prstGeom prst="rect">
            <a:avLst/>
          </a:prstGeom>
          <a:noFill/>
          <a:ln>
            <a:noFill/>
          </a:ln>
        </p:spPr>
        <p:txBody>
          <a:bodyPr anchorCtr="0" anchor="ctr" bIns="91425" lIns="91425" spcFirstLastPara="1" rIns="91425" wrap="square" tIns="91425">
            <a:noAutofit/>
          </a:bodyPr>
          <a:lstStyle/>
          <a:p>
            <a:pPr indent="0" lvl="0" marL="0" rtl="0" algn="ctr">
              <a:lnSpc>
                <a:spcPct val="105000"/>
              </a:lnSpc>
              <a:spcBef>
                <a:spcPts val="0"/>
              </a:spcBef>
              <a:spcAft>
                <a:spcPts val="1800"/>
              </a:spcAft>
              <a:buNone/>
            </a:pPr>
            <a:r>
              <a:rPr b="1" lang="en" sz="2400">
                <a:solidFill>
                  <a:srgbClr val="EA0000"/>
                </a:solidFill>
                <a:latin typeface="Playfair Display"/>
                <a:ea typeface="Playfair Display"/>
                <a:cs typeface="Playfair Display"/>
                <a:sym typeface="Playfair Display"/>
              </a:rPr>
              <a:t>Maximize Data-Ink</a:t>
            </a:r>
            <a:r>
              <a:rPr lang="en" sz="2400">
                <a:solidFill>
                  <a:srgbClr val="434343"/>
                </a:solidFill>
                <a:latin typeface="Playfair Display"/>
                <a:ea typeface="Playfair Display"/>
                <a:cs typeface="Playfair Display"/>
                <a:sym typeface="Playfair Display"/>
              </a:rPr>
              <a:t> - Adding ink can help</a:t>
            </a:r>
            <a:endParaRPr sz="2400">
              <a:solidFill>
                <a:srgbClr val="434343"/>
              </a:solidFill>
              <a:latin typeface="Playfair Display"/>
              <a:ea typeface="Playfair Display"/>
              <a:cs typeface="Playfair Display"/>
              <a:sym typeface="Playfair Display"/>
            </a:endParaRPr>
          </a:p>
        </p:txBody>
      </p:sp>
      <p:pic>
        <p:nvPicPr>
          <p:cNvPr descr="Screen Shot 2016-11-16 at 16.32.39.png" id="396" name="Shape 396"/>
          <p:cNvPicPr preferRelativeResize="0"/>
          <p:nvPr/>
        </p:nvPicPr>
        <p:blipFill>
          <a:blip r:embed="rId3">
            <a:alphaModFix/>
          </a:blip>
          <a:stretch>
            <a:fillRect/>
          </a:stretch>
        </p:blipFill>
        <p:spPr>
          <a:xfrm>
            <a:off x="738288" y="1604850"/>
            <a:ext cx="7515225" cy="2324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pic>
        <p:nvPicPr>
          <p:cNvPr id="401" name="Shape 401"/>
          <p:cNvPicPr preferRelativeResize="0"/>
          <p:nvPr/>
        </p:nvPicPr>
        <p:blipFill rotWithShape="1">
          <a:blip r:embed="rId3">
            <a:alphaModFix/>
          </a:blip>
          <a:srcRect b="0" l="47878" r="0" t="0"/>
          <a:stretch/>
        </p:blipFill>
        <p:spPr>
          <a:xfrm>
            <a:off x="4442725" y="752475"/>
            <a:ext cx="3177275" cy="3638550"/>
          </a:xfrm>
          <a:prstGeom prst="rect">
            <a:avLst/>
          </a:prstGeom>
          <a:noFill/>
          <a:ln>
            <a:noFill/>
          </a:ln>
        </p:spPr>
      </p:pic>
      <p:sp>
        <p:nvSpPr>
          <p:cNvPr id="402" name="Shape 402"/>
          <p:cNvSpPr txBox="1"/>
          <p:nvPr/>
        </p:nvSpPr>
        <p:spPr>
          <a:xfrm>
            <a:off x="1452300" y="618272"/>
            <a:ext cx="4264800" cy="3795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4800">
                <a:solidFill>
                  <a:srgbClr val="EA0000"/>
                </a:solidFill>
                <a:latin typeface="Playfair Display"/>
                <a:ea typeface="Playfair Display"/>
                <a:cs typeface="Playfair Display"/>
                <a:sym typeface="Playfair Display"/>
              </a:rPr>
              <a:t>data</a:t>
            </a:r>
            <a:endParaRPr sz="4800">
              <a:solidFill>
                <a:srgbClr val="EA0000"/>
              </a:solidFill>
              <a:latin typeface="Playfair Display"/>
              <a:ea typeface="Playfair Display"/>
              <a:cs typeface="Playfair Display"/>
              <a:sym typeface="Playfair Display"/>
            </a:endParaRPr>
          </a:p>
          <a:p>
            <a:pPr indent="0" lvl="0" marL="0" rtl="0">
              <a:lnSpc>
                <a:spcPct val="115000"/>
              </a:lnSpc>
              <a:spcBef>
                <a:spcPts val="0"/>
              </a:spcBef>
              <a:spcAft>
                <a:spcPts val="0"/>
              </a:spcAft>
              <a:buNone/>
            </a:pPr>
            <a:r>
              <a:rPr lang="en" sz="4800">
                <a:solidFill>
                  <a:srgbClr val="EA0000"/>
                </a:solidFill>
                <a:latin typeface="Playfair Display"/>
                <a:ea typeface="Playfair Display"/>
                <a:cs typeface="Playfair Display"/>
                <a:sym typeface="Playfair Display"/>
              </a:rPr>
              <a:t>Never</a:t>
            </a:r>
            <a:endParaRPr sz="4800">
              <a:solidFill>
                <a:srgbClr val="EA0000"/>
              </a:solidFill>
              <a:latin typeface="Playfair Display"/>
              <a:ea typeface="Playfair Display"/>
              <a:cs typeface="Playfair Display"/>
              <a:sym typeface="Playfair Display"/>
            </a:endParaRPr>
          </a:p>
          <a:p>
            <a:pPr indent="0" lvl="0" marL="0" rtl="0">
              <a:lnSpc>
                <a:spcPct val="115000"/>
              </a:lnSpc>
              <a:spcBef>
                <a:spcPts val="0"/>
              </a:spcBef>
              <a:spcAft>
                <a:spcPts val="0"/>
              </a:spcAft>
              <a:buNone/>
            </a:pPr>
            <a:r>
              <a:rPr lang="en" sz="4800">
                <a:solidFill>
                  <a:srgbClr val="EA0000"/>
                </a:solidFill>
                <a:latin typeface="Playfair Display"/>
                <a:ea typeface="Playfair Display"/>
                <a:cs typeface="Playfair Display"/>
                <a:sym typeface="Playfair Display"/>
              </a:rPr>
              <a:t>lies</a:t>
            </a:r>
            <a:endParaRPr sz="4800">
              <a:solidFill>
                <a:srgbClr val="EA0000"/>
              </a:solidFill>
              <a:latin typeface="Playfair Display"/>
              <a:ea typeface="Playfair Display"/>
              <a:cs typeface="Playfair Display"/>
              <a:sym typeface="Playfair Display"/>
            </a:endParaRPr>
          </a:p>
        </p:txBody>
      </p:sp>
      <p:cxnSp>
        <p:nvCxnSpPr>
          <p:cNvPr id="403" name="Shape 403"/>
          <p:cNvCxnSpPr/>
          <p:nvPr/>
        </p:nvCxnSpPr>
        <p:spPr>
          <a:xfrm>
            <a:off x="1263075" y="793345"/>
            <a:ext cx="0" cy="3570000"/>
          </a:xfrm>
          <a:prstGeom prst="straightConnector1">
            <a:avLst/>
          </a:prstGeom>
          <a:noFill/>
          <a:ln cap="flat" cmpd="sng" w="28575">
            <a:solidFill>
              <a:srgbClr val="EA0000"/>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Shape 408"/>
          <p:cNvPicPr preferRelativeResize="0"/>
          <p:nvPr/>
        </p:nvPicPr>
        <p:blipFill>
          <a:blip r:embed="rId3">
            <a:alphaModFix/>
          </a:blip>
          <a:stretch>
            <a:fillRect/>
          </a:stretch>
        </p:blipFill>
        <p:spPr>
          <a:xfrm>
            <a:off x="1524000" y="752475"/>
            <a:ext cx="6096000" cy="3638550"/>
          </a:xfrm>
          <a:prstGeom prst="rect">
            <a:avLst/>
          </a:prstGeom>
          <a:noFill/>
          <a:ln>
            <a:noFill/>
          </a:ln>
        </p:spPr>
      </p:pic>
      <p:sp>
        <p:nvSpPr>
          <p:cNvPr id="409" name="Shape 409"/>
          <p:cNvSpPr/>
          <p:nvPr/>
        </p:nvSpPr>
        <p:spPr>
          <a:xfrm>
            <a:off x="5057950" y="1764400"/>
            <a:ext cx="2352550" cy="1914100"/>
          </a:xfrm>
          <a:custGeom>
            <a:pathLst>
              <a:path extrusionOk="0" h="76564" w="94102">
                <a:moveTo>
                  <a:pt x="0" y="1283"/>
                </a:moveTo>
                <a:lnTo>
                  <a:pt x="2567" y="76564"/>
                </a:lnTo>
                <a:lnTo>
                  <a:pt x="94102" y="76137"/>
                </a:lnTo>
                <a:lnTo>
                  <a:pt x="90680" y="0"/>
                </a:lnTo>
                <a:close/>
              </a:path>
            </a:pathLst>
          </a:custGeom>
          <a:solidFill>
            <a:srgbClr val="EEEEEE">
              <a:alpha val="75000"/>
            </a:srgbClr>
          </a:solidFill>
          <a:ln>
            <a:noFill/>
          </a:ln>
        </p:spPr>
      </p:sp>
      <p:sp>
        <p:nvSpPr>
          <p:cNvPr id="410" name="Shape 410"/>
          <p:cNvSpPr txBox="1"/>
          <p:nvPr/>
        </p:nvSpPr>
        <p:spPr>
          <a:xfrm>
            <a:off x="5176920" y="2084612"/>
            <a:ext cx="2170800" cy="1103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3000">
                <a:solidFill>
                  <a:srgbClr val="EA0000"/>
                </a:solidFill>
                <a:latin typeface="Playfair Display"/>
                <a:ea typeface="Playfair Display"/>
                <a:cs typeface="Playfair Display"/>
                <a:sym typeface="Playfair Display"/>
              </a:rPr>
              <a:t>questions?</a:t>
            </a:r>
            <a:endParaRPr sz="3000">
              <a:solidFill>
                <a:srgbClr val="EA0000"/>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1523425" y="439472"/>
            <a:ext cx="6097150" cy="4367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b="50230" l="0" r="0" t="4573"/>
          <a:stretch/>
        </p:blipFill>
        <p:spPr>
          <a:xfrm>
            <a:off x="225953" y="0"/>
            <a:ext cx="8665677" cy="5143501"/>
          </a:xfrm>
          <a:prstGeom prst="rect">
            <a:avLst/>
          </a:prstGeom>
          <a:noFill/>
          <a:ln>
            <a:noFill/>
          </a:ln>
        </p:spPr>
      </p:pic>
      <p:pic>
        <p:nvPicPr>
          <p:cNvPr id="96" name="Shape 96"/>
          <p:cNvPicPr preferRelativeResize="0"/>
          <p:nvPr/>
        </p:nvPicPr>
        <p:blipFill rotWithShape="1">
          <a:blip r:embed="rId3">
            <a:alphaModFix/>
          </a:blip>
          <a:srcRect b="50230" l="98999" r="0" t="4573"/>
          <a:stretch/>
        </p:blipFill>
        <p:spPr>
          <a:xfrm>
            <a:off x="8779644" y="0"/>
            <a:ext cx="377574" cy="5143501"/>
          </a:xfrm>
          <a:prstGeom prst="rect">
            <a:avLst/>
          </a:prstGeom>
          <a:noFill/>
          <a:ln>
            <a:noFill/>
          </a:ln>
        </p:spPr>
      </p:pic>
      <p:pic>
        <p:nvPicPr>
          <p:cNvPr id="97" name="Shape 97"/>
          <p:cNvPicPr preferRelativeResize="0"/>
          <p:nvPr/>
        </p:nvPicPr>
        <p:blipFill rotWithShape="1">
          <a:blip r:embed="rId3">
            <a:alphaModFix/>
          </a:blip>
          <a:srcRect b="50230" l="0" r="98873" t="4573"/>
          <a:stretch/>
        </p:blipFill>
        <p:spPr>
          <a:xfrm>
            <a:off x="-4" y="0"/>
            <a:ext cx="225951"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nvSpPr>
        <p:spPr>
          <a:xfrm>
            <a:off x="614100" y="605050"/>
            <a:ext cx="4264800" cy="379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rgbClr val="EA0000"/>
                </a:solidFill>
                <a:latin typeface="Playfair Display"/>
                <a:ea typeface="Playfair Display"/>
                <a:cs typeface="Playfair Display"/>
                <a:sym typeface="Playfair Display"/>
              </a:rPr>
              <a:t>Show me the data</a:t>
            </a:r>
            <a:r>
              <a:rPr lang="en" sz="9600">
                <a:solidFill>
                  <a:srgbClr val="EA0000"/>
                </a:solidFill>
                <a:latin typeface="Playfair Display"/>
                <a:ea typeface="Playfair Display"/>
                <a:cs typeface="Playfair Display"/>
                <a:sym typeface="Playfair Display"/>
              </a:rPr>
              <a:t>!</a:t>
            </a:r>
            <a:endParaRPr sz="9600">
              <a:solidFill>
                <a:srgbClr val="EA0000"/>
              </a:solidFill>
              <a:latin typeface="Playfair Display"/>
              <a:ea typeface="Playfair Display"/>
              <a:cs typeface="Playfair Display"/>
              <a:sym typeface="Playfair Display"/>
            </a:endParaRPr>
          </a:p>
        </p:txBody>
      </p:sp>
      <p:pic>
        <p:nvPicPr>
          <p:cNvPr id="103" name="Shape 103"/>
          <p:cNvPicPr preferRelativeResize="0"/>
          <p:nvPr/>
        </p:nvPicPr>
        <p:blipFill rotWithShape="1">
          <a:blip r:embed="rId3">
            <a:alphaModFix amt="60000"/>
          </a:blip>
          <a:srcRect b="50230" l="59646" r="3123" t="4573"/>
          <a:stretch/>
        </p:blipFill>
        <p:spPr>
          <a:xfrm>
            <a:off x="5394725" y="0"/>
            <a:ext cx="322625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Shape 108"/>
          <p:cNvPicPr preferRelativeResize="0"/>
          <p:nvPr/>
        </p:nvPicPr>
        <p:blipFill>
          <a:blip r:embed="rId3">
            <a:alphaModFix/>
          </a:blip>
          <a:stretch>
            <a:fillRect/>
          </a:stretch>
        </p:blipFill>
        <p:spPr>
          <a:xfrm>
            <a:off x="13222" y="1484342"/>
            <a:ext cx="9144002" cy="3604837"/>
          </a:xfrm>
          <a:prstGeom prst="rect">
            <a:avLst/>
          </a:prstGeom>
          <a:noFill/>
          <a:ln>
            <a:noFill/>
          </a:ln>
        </p:spPr>
      </p:pic>
      <p:sp>
        <p:nvSpPr>
          <p:cNvPr id="109" name="Shape 109"/>
          <p:cNvSpPr txBox="1"/>
          <p:nvPr/>
        </p:nvSpPr>
        <p:spPr>
          <a:xfrm>
            <a:off x="7801200" y="1560550"/>
            <a:ext cx="1137000" cy="48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solidFill>
                  <a:srgbClr val="666666"/>
                </a:solidFill>
                <a:latin typeface="Courier New"/>
                <a:ea typeface="Courier New"/>
                <a:cs typeface="Courier New"/>
                <a:sym typeface="Courier New"/>
              </a:rPr>
              <a:t>r = 0,9851</a:t>
            </a:r>
            <a:endParaRPr b="1" sz="1200">
              <a:solidFill>
                <a:srgbClr val="666666"/>
              </a:solidFill>
              <a:latin typeface="Courier New"/>
              <a:ea typeface="Courier New"/>
              <a:cs typeface="Courier New"/>
              <a:sym typeface="Courier New"/>
            </a:endParaRPr>
          </a:p>
        </p:txBody>
      </p:sp>
      <p:sp>
        <p:nvSpPr>
          <p:cNvPr id="110" name="Shape 110"/>
          <p:cNvSpPr txBox="1"/>
          <p:nvPr/>
        </p:nvSpPr>
        <p:spPr>
          <a:xfrm>
            <a:off x="1116275" y="364575"/>
            <a:ext cx="6870000" cy="679200"/>
          </a:xfrm>
          <a:prstGeom prst="rect">
            <a:avLst/>
          </a:prstGeom>
          <a:noFill/>
          <a:ln cap="flat" cmpd="sng" w="19050">
            <a:solidFill>
              <a:srgbClr val="EA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434343"/>
                </a:solidFill>
                <a:latin typeface="Playfair Display"/>
                <a:ea typeface="Playfair Display"/>
                <a:cs typeface="Playfair Display"/>
                <a:sym typeface="Playfair Display"/>
              </a:rPr>
              <a:t>correlation </a:t>
            </a:r>
            <a:r>
              <a:rPr b="1" lang="en" sz="3000">
                <a:solidFill>
                  <a:srgbClr val="434343"/>
                </a:solidFill>
                <a:latin typeface="Playfair Display"/>
                <a:ea typeface="Playfair Display"/>
                <a:cs typeface="Playfair Display"/>
                <a:sym typeface="Playfair Display"/>
              </a:rPr>
              <a:t>may be </a:t>
            </a:r>
            <a:r>
              <a:rPr lang="en" sz="3000">
                <a:solidFill>
                  <a:srgbClr val="434343"/>
                </a:solidFill>
                <a:latin typeface="Playfair Display"/>
                <a:ea typeface="Playfair Display"/>
                <a:cs typeface="Playfair Display"/>
                <a:sym typeface="Playfair Display"/>
              </a:rPr>
              <a:t>accidental</a:t>
            </a:r>
            <a:endParaRPr sz="3000">
              <a:solidFill>
                <a:srgbClr val="434343"/>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nvSpPr>
        <p:spPr>
          <a:xfrm>
            <a:off x="81750" y="1713750"/>
            <a:ext cx="8980500" cy="21732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 Better Product Decisions</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EA0000"/>
                </a:solidFill>
                <a:latin typeface="Playfair Display"/>
                <a:ea typeface="Playfair Display"/>
                <a:cs typeface="Playfair Display"/>
                <a:sym typeface="Playfair Display"/>
              </a:rPr>
              <a:t>II.</a:t>
            </a:r>
            <a:r>
              <a:rPr lang="en" sz="3600">
                <a:solidFill>
                  <a:srgbClr val="434343"/>
                </a:solidFill>
                <a:latin typeface="Playfair Display"/>
                <a:ea typeface="Playfair Display"/>
                <a:cs typeface="Playfair Display"/>
                <a:sym typeface="Playfair Display"/>
              </a:rPr>
              <a:t> Excellence in Statistical Graphics</a:t>
            </a:r>
            <a:endParaRPr sz="3600">
              <a:solidFill>
                <a:srgbClr val="434343"/>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III. Graphical Integrity</a:t>
            </a:r>
            <a:endParaRPr sz="3600">
              <a:solidFill>
                <a:srgbClr val="B7B7B7"/>
              </a:solidFill>
              <a:latin typeface="Playfair Display"/>
              <a:ea typeface="Playfair Display"/>
              <a:cs typeface="Playfair Display"/>
              <a:sym typeface="Playfair Display"/>
            </a:endParaRPr>
          </a:p>
          <a:p>
            <a:pPr indent="0" lvl="0" marL="0" rtl="0" algn="ctr">
              <a:lnSpc>
                <a:spcPct val="200000"/>
              </a:lnSpc>
              <a:spcBef>
                <a:spcPts val="0"/>
              </a:spcBef>
              <a:spcAft>
                <a:spcPts val="0"/>
              </a:spcAft>
              <a:buNone/>
            </a:pPr>
            <a:r>
              <a:rPr lang="en" sz="3600">
                <a:solidFill>
                  <a:srgbClr val="B7B7B7"/>
                </a:solidFill>
                <a:latin typeface="Playfair Display"/>
                <a:ea typeface="Playfair Display"/>
                <a:cs typeface="Playfair Display"/>
                <a:sym typeface="Playfair Display"/>
              </a:rPr>
              <a:t>IV. One Last Thing: Show the Data</a:t>
            </a:r>
            <a:endParaRPr sz="3600">
              <a:solidFill>
                <a:srgbClr val="B7B7B7"/>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